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DEB47-4F2B-436C-96D0-8FB8C580F151}" type="datetimeFigureOut">
              <a:rPr lang="en-ID" smtClean="0"/>
              <a:t>08/08/2023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8EB76-7E83-4974-A53B-75C7DB9F8A9C}" type="slidenum">
              <a:rPr lang="en-ID" smtClean="0"/>
              <a:t>‹#›</a:t>
            </a:fld>
            <a:endParaRPr lang="en-ID"/>
          </a:p>
        </p:txBody>
      </p:sp>
    </p:spTree>
    <p:extLst>
      <p:ext uri="{BB962C8B-B14F-4D97-AF65-F5344CB8AC3E}">
        <p14:creationId xmlns:p14="http://schemas.microsoft.com/office/powerpoint/2010/main" val="3017382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4bec84ef89_2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g24bec84ef89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4c9e5da6e2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1" name="Google Shape;1161;g24c9e5da6e2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4c9e5da6e2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9" name="Google Shape;1189;g24c9e5da6e2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24ca842c13c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8" name="Google Shape;1208;g24ca842c13c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4ca842c13c_1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7" name="Google Shape;1237;g24ca842c13c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4d006fe8f5_7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1" name="Google Shape;1271;g24d006fe8f5_7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4ca842c13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g24ca842c13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4bf8966c68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5" name="Google Shape;1005;g24bf8966c68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4bf8966c68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g24bf8966c68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4bf8966c68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2" name="Google Shape;1052;g24bf8966c68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4c9e5da6e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g24c9e5da6e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4c9e5da6e2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6" name="Google Shape;1096;g24c9e5da6e2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4c9e5da6e2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8" name="Google Shape;1118;g24c9e5da6e2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4c9e5da6e2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g24c9e5da6e2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2234-4CE2-9FEF-2F1C-733B672AB1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EF144E6-2FE4-9357-AB5A-472318309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2D40166-E508-C4E4-B008-7C0E53871346}"/>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D1D3F70F-1544-C5DD-DB6F-F7A370F0EB0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823318B-E116-BA33-B314-2CA006CD54EC}"/>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122805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D76F-77F0-CEA4-BD84-7F8A227833AE}"/>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6447C32-0167-43D1-DA09-E952AE861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3648853-E905-06C8-3171-9524B8882889}"/>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8FAB8E8C-89F4-9A4E-3DA7-B59FA134A35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29D14D5-8B65-7DF5-F888-29F098C02B13}"/>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3729286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A2759-F7DF-63DB-1A40-9E4CD7240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77C2E95-7235-463E-3802-351AABDE1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9012601-DDC8-E9D6-846A-84C2B87655DB}"/>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68EB6DCD-12FA-8A57-FD3C-C67844F0381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FAAF805-85B2-6FF1-AB75-FA430B594176}"/>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3992317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897D-F101-A74D-ACDB-6487FC14380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CFC6BE7-55A2-5709-EBF1-614E95283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9A93279-98C8-ABEC-7A19-1C8FD647D994}"/>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BAF72EA9-39A7-323E-63E4-155C4E8DFDE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92DA7F0-DA31-4D8B-2A0D-53EC8670B25C}"/>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292419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F307-F93E-59EC-8613-89E062219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D365ED31-3642-A25A-3F3E-3EE781B208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0B6AC1-E1C0-DF58-FA45-5F9DEA4600C3}"/>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AC5666FA-10DE-6F88-B938-91FE163E1CF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06D78DD-07AB-F657-C776-ED5D07EB02EC}"/>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117893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FC0F-25A0-7C4C-75F8-62ED6C43F39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17B33D2-DEA1-557E-DDD1-0EF2BFA86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D1861A0-CA3B-8E69-93F2-44B409313D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9BFE8B83-047E-62AE-2632-A8C9E72E9E48}"/>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6" name="Footer Placeholder 5">
            <a:extLst>
              <a:ext uri="{FF2B5EF4-FFF2-40B4-BE49-F238E27FC236}">
                <a16:creationId xmlns:a16="http://schemas.microsoft.com/office/drawing/2014/main" id="{5EA9E87F-6CDA-F0EB-09E2-3B9F14D40D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5B165AF-ECC6-DB0C-6432-B5084572F513}"/>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111175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944A-DCE4-4D46-9820-4A60EC5A1BF0}"/>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4FA1445-2BEE-1528-6900-4123A195A0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822D7-873B-A608-2838-E0A954B823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B50C1540-4BE7-B2D6-D582-1068A2816A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8ED66-D8D5-5F3B-14C3-DEB473F5F7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004361E1-CE56-E5D9-6DDD-EEE1229F7E23}"/>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8" name="Footer Placeholder 7">
            <a:extLst>
              <a:ext uri="{FF2B5EF4-FFF2-40B4-BE49-F238E27FC236}">
                <a16:creationId xmlns:a16="http://schemas.microsoft.com/office/drawing/2014/main" id="{92E41D84-2B72-D3F8-3ACA-2F5B1311EA0B}"/>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0A0C305B-6CA0-5D5F-BF36-5655027D600C}"/>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2078692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9D93-275F-8749-1AD6-D87D7A18B80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E9E5D33-55D3-4F43-F35B-C34AA5DF5257}"/>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4" name="Footer Placeholder 3">
            <a:extLst>
              <a:ext uri="{FF2B5EF4-FFF2-40B4-BE49-F238E27FC236}">
                <a16:creationId xmlns:a16="http://schemas.microsoft.com/office/drawing/2014/main" id="{7B3CBC48-B9DF-B40F-68D6-46BE331481C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524D4FBB-983F-207F-5F2D-1DD7003210C7}"/>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406991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0C517-E101-7458-096B-7F86B3D646BA}"/>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3" name="Footer Placeholder 2">
            <a:extLst>
              <a:ext uri="{FF2B5EF4-FFF2-40B4-BE49-F238E27FC236}">
                <a16:creationId xmlns:a16="http://schemas.microsoft.com/office/drawing/2014/main" id="{A861E4DD-E3D9-AE3D-1D8B-0E77D9B51A6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59CC08A4-2861-4841-31D6-30A900EB8562}"/>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51471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4D5A-D56C-1220-7423-EFE378EC3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3199D7E7-0184-BB9E-DBD7-59E7F6F21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D970DEA-07BB-1A3E-8B11-7A07BA630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02268C-D3FA-B77D-1D6C-059174CB885B}"/>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6" name="Footer Placeholder 5">
            <a:extLst>
              <a:ext uri="{FF2B5EF4-FFF2-40B4-BE49-F238E27FC236}">
                <a16:creationId xmlns:a16="http://schemas.microsoft.com/office/drawing/2014/main" id="{CA9B497B-8789-C690-3727-6A966C02221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C9458F2-0962-1C7D-06C1-DF6E9D8078E7}"/>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371930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0C00-CB7C-2FEC-202B-FC7E5121A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91C271A8-5F59-98C7-D9FD-BB32A55F65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05F8A38-261A-9524-9189-F3B4361C0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48F68-6FF3-9940-2631-D951665F4DFA}"/>
              </a:ext>
            </a:extLst>
          </p:cNvPr>
          <p:cNvSpPr>
            <a:spLocks noGrp="1"/>
          </p:cNvSpPr>
          <p:nvPr>
            <p:ph type="dt" sz="half" idx="10"/>
          </p:nvPr>
        </p:nvSpPr>
        <p:spPr/>
        <p:txBody>
          <a:bodyPr/>
          <a:lstStyle/>
          <a:p>
            <a:fld id="{67014BDE-9092-4615-B019-EF7758BAF379}" type="datetimeFigureOut">
              <a:rPr lang="en-ID" smtClean="0"/>
              <a:t>08/08/2023</a:t>
            </a:fld>
            <a:endParaRPr lang="en-ID"/>
          </a:p>
        </p:txBody>
      </p:sp>
      <p:sp>
        <p:nvSpPr>
          <p:cNvPr id="6" name="Footer Placeholder 5">
            <a:extLst>
              <a:ext uri="{FF2B5EF4-FFF2-40B4-BE49-F238E27FC236}">
                <a16:creationId xmlns:a16="http://schemas.microsoft.com/office/drawing/2014/main" id="{151037C4-C4F5-0112-D9E2-72922C4C80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9F943A8-0FCE-0AAD-ABEA-2603EFD0FC20}"/>
              </a:ext>
            </a:extLst>
          </p:cNvPr>
          <p:cNvSpPr>
            <a:spLocks noGrp="1"/>
          </p:cNvSpPr>
          <p:nvPr>
            <p:ph type="sldNum" sz="quarter" idx="12"/>
          </p:nvPr>
        </p:nvSpPr>
        <p:spPr/>
        <p:txBody>
          <a:bodyPr/>
          <a:lstStyle/>
          <a:p>
            <a:fld id="{5BC15840-4322-49A1-8D09-25FBA6B74169}" type="slidenum">
              <a:rPr lang="en-ID" smtClean="0"/>
              <a:t>‹#›</a:t>
            </a:fld>
            <a:endParaRPr lang="en-ID"/>
          </a:p>
        </p:txBody>
      </p:sp>
    </p:spTree>
    <p:extLst>
      <p:ext uri="{BB962C8B-B14F-4D97-AF65-F5344CB8AC3E}">
        <p14:creationId xmlns:p14="http://schemas.microsoft.com/office/powerpoint/2010/main" val="395354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3D896A-3EC2-D5E2-99AB-3CBC92743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6286981-C736-8D7A-6BB6-E4E1D278E9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A781FB6-C163-A881-B8A3-667C2A80B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14BDE-9092-4615-B019-EF7758BAF379}" type="datetimeFigureOut">
              <a:rPr lang="en-ID" smtClean="0"/>
              <a:t>08/08/2023</a:t>
            </a:fld>
            <a:endParaRPr lang="en-ID"/>
          </a:p>
        </p:txBody>
      </p:sp>
      <p:sp>
        <p:nvSpPr>
          <p:cNvPr id="5" name="Footer Placeholder 4">
            <a:extLst>
              <a:ext uri="{FF2B5EF4-FFF2-40B4-BE49-F238E27FC236}">
                <a16:creationId xmlns:a16="http://schemas.microsoft.com/office/drawing/2014/main" id="{3ED213EE-43B2-B6C8-5878-CECF0DE44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C013F3AA-2964-5149-EE79-1FBB66F965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15840-4322-49A1-8D09-25FBA6B74169}" type="slidenum">
              <a:rPr lang="en-ID" smtClean="0"/>
              <a:t>‹#›</a:t>
            </a:fld>
            <a:endParaRPr lang="en-ID"/>
          </a:p>
        </p:txBody>
      </p:sp>
    </p:spTree>
    <p:extLst>
      <p:ext uri="{BB962C8B-B14F-4D97-AF65-F5344CB8AC3E}">
        <p14:creationId xmlns:p14="http://schemas.microsoft.com/office/powerpoint/2010/main" val="2976320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jp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2pS_oTZ_wEI"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8;p1">
            <a:extLst>
              <a:ext uri="{FF2B5EF4-FFF2-40B4-BE49-F238E27FC236}">
                <a16:creationId xmlns:a16="http://schemas.microsoft.com/office/drawing/2014/main" id="{797B5EF7-DACE-D953-162A-E6A1A804021D}"/>
              </a:ext>
            </a:extLst>
          </p:cNvPr>
          <p:cNvPicPr preferRelativeResize="0"/>
          <p:nvPr/>
        </p:nvPicPr>
        <p:blipFill rotWithShape="1">
          <a:blip r:embed="rId2">
            <a:alphaModFix/>
          </a:blip>
          <a:srcRect/>
          <a:stretch/>
        </p:blipFill>
        <p:spPr>
          <a:xfrm>
            <a:off x="266909" y="161818"/>
            <a:ext cx="1257091" cy="1041831"/>
          </a:xfrm>
          <a:prstGeom prst="rect">
            <a:avLst/>
          </a:prstGeom>
          <a:noFill/>
          <a:ln>
            <a:noFill/>
          </a:ln>
        </p:spPr>
      </p:pic>
      <p:sp>
        <p:nvSpPr>
          <p:cNvPr id="5" name="Google Shape;89;p1">
            <a:extLst>
              <a:ext uri="{FF2B5EF4-FFF2-40B4-BE49-F238E27FC236}">
                <a16:creationId xmlns:a16="http://schemas.microsoft.com/office/drawing/2014/main" id="{CC1ADB9F-6120-ECB5-4469-F57513FD2792}"/>
              </a:ext>
            </a:extLst>
          </p:cNvPr>
          <p:cNvSpPr txBox="1"/>
          <p:nvPr/>
        </p:nvSpPr>
        <p:spPr>
          <a:xfrm>
            <a:off x="1524000" y="106749"/>
            <a:ext cx="9144000" cy="1345969"/>
          </a:xfrm>
          <a:prstGeom prst="rect">
            <a:avLst/>
          </a:prstGeom>
          <a:noFill/>
          <a:ln>
            <a:noFill/>
          </a:ln>
        </p:spPr>
        <p:txBody>
          <a:bodyPr spcFirstLastPara="1" wrap="square" lIns="91425" tIns="45700" rIns="91425" bIns="45700" anchor="b" anchorCtr="0">
            <a:spAutoFit/>
          </a:bodyPr>
          <a:lstStyle/>
          <a:p>
            <a:pPr marL="0" marR="0" lvl="0" indent="0" algn="ctr" rtl="0">
              <a:lnSpc>
                <a:spcPct val="90000"/>
              </a:lnSpc>
              <a:spcBef>
                <a:spcPts val="0"/>
              </a:spcBef>
              <a:spcAft>
                <a:spcPts val="0"/>
              </a:spcAft>
              <a:buClr>
                <a:srgbClr val="2E75B5"/>
              </a:buClr>
              <a:buSzPts val="2000"/>
              <a:buFont typeface="Arial"/>
              <a:buNone/>
            </a:pPr>
            <a:r>
              <a:rPr lang="en-US" sz="2000" b="1" i="0" u="none" strike="noStrike" cap="none">
                <a:solidFill>
                  <a:srgbClr val="2E75B5"/>
                </a:solidFill>
                <a:latin typeface="Arial"/>
                <a:ea typeface="Arial"/>
                <a:cs typeface="Arial"/>
                <a:sym typeface="Arial"/>
              </a:rPr>
              <a:t>­­­­­­ĐẠI HỌC QUỐC GIA THÀNH PHỐ HỒ CHÍ MINH</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E75B5"/>
              </a:buClr>
              <a:buSzPts val="2800"/>
              <a:buFont typeface="Arial"/>
              <a:buNone/>
            </a:pPr>
            <a:r>
              <a:rPr lang="en-US" sz="2800" b="1" i="0" u="none" strike="noStrike" cap="none">
                <a:solidFill>
                  <a:srgbClr val="2E75B5"/>
                </a:solidFill>
                <a:latin typeface="Arial"/>
                <a:ea typeface="Arial"/>
                <a:cs typeface="Arial"/>
                <a:sym typeface="Arial"/>
              </a:rPr>
              <a:t>TRƯỜNG ĐẠI HỌC CÔNG NGHỆ THÔNG TIN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E75B5"/>
              </a:buClr>
              <a:buSzPts val="2000"/>
              <a:buFont typeface="Arial"/>
              <a:buNone/>
            </a:pPr>
            <a:r>
              <a:rPr lang="en-US" sz="2000" b="1" i="0" u="none" strike="noStrike" cap="none">
                <a:solidFill>
                  <a:srgbClr val="2E75B5"/>
                </a:solidFill>
                <a:latin typeface="Arial"/>
                <a:ea typeface="Arial"/>
                <a:cs typeface="Arial"/>
                <a:sym typeface="Arial"/>
              </a:rPr>
              <a:t>KHOA KHOA HỌC </a:t>
            </a:r>
            <a:r>
              <a:rPr lang="en-US" sz="2400" b="1">
                <a:solidFill>
                  <a:srgbClr val="2E75B5"/>
                </a:solidFill>
              </a:rPr>
              <a:t>MÁY TÍNH</a:t>
            </a:r>
            <a:endParaRPr sz="2400" b="1" i="0" u="none" strike="noStrike" cap="none">
              <a:solidFill>
                <a:srgbClr val="000000"/>
              </a:solidFill>
              <a:latin typeface="Arial"/>
              <a:ea typeface="Arial"/>
              <a:cs typeface="Arial"/>
              <a:sym typeface="Arial"/>
            </a:endParaRPr>
          </a:p>
        </p:txBody>
      </p:sp>
      <p:sp>
        <p:nvSpPr>
          <p:cNvPr id="6" name="Google Shape;90;p1">
            <a:extLst>
              <a:ext uri="{FF2B5EF4-FFF2-40B4-BE49-F238E27FC236}">
                <a16:creationId xmlns:a16="http://schemas.microsoft.com/office/drawing/2014/main" id="{5B0E3C0A-2409-AA27-9BB1-8E905C164D11}"/>
              </a:ext>
            </a:extLst>
          </p:cNvPr>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7" name="Google Shape;91;p1">
            <a:extLst>
              <a:ext uri="{FF2B5EF4-FFF2-40B4-BE49-F238E27FC236}">
                <a16:creationId xmlns:a16="http://schemas.microsoft.com/office/drawing/2014/main" id="{A94CCCE4-4C96-0818-5A4F-1B261BE65ACA}"/>
              </a:ext>
            </a:extLst>
          </p:cNvPr>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a:t>
            </a:fld>
            <a:endParaRPr sz="1600">
              <a:solidFill>
                <a:schemeClr val="dk1"/>
              </a:solidFill>
              <a:latin typeface="Arial"/>
              <a:ea typeface="Arial"/>
              <a:cs typeface="Arial"/>
              <a:sym typeface="Arial"/>
            </a:endParaRPr>
          </a:p>
        </p:txBody>
      </p:sp>
      <p:sp>
        <p:nvSpPr>
          <p:cNvPr id="8" name="Google Shape;92;p1">
            <a:extLst>
              <a:ext uri="{FF2B5EF4-FFF2-40B4-BE49-F238E27FC236}">
                <a16:creationId xmlns:a16="http://schemas.microsoft.com/office/drawing/2014/main" id="{DFA8AED3-278D-C03F-67D5-BA20F4555103}"/>
              </a:ext>
            </a:extLst>
          </p:cNvPr>
          <p:cNvSpPr txBox="1"/>
          <p:nvPr/>
        </p:nvSpPr>
        <p:spPr>
          <a:xfrm>
            <a:off x="342897" y="1839256"/>
            <a:ext cx="11506200"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rgbClr val="FF0000"/>
                </a:solidFill>
              </a:rPr>
              <a:t>Black and white colorization</a:t>
            </a:r>
            <a:br>
              <a:rPr lang="en-US" sz="4000" b="1">
                <a:solidFill>
                  <a:srgbClr val="FF0000"/>
                </a:solidFill>
              </a:rPr>
            </a:br>
            <a:r>
              <a:rPr lang="en-US" sz="2400" b="1">
                <a:solidFill>
                  <a:srgbClr val="FF0000"/>
                </a:solidFill>
              </a:rPr>
              <a:t>(Tô màu cho những bức ảnh trắng đen)</a:t>
            </a:r>
            <a:endParaRPr lang="en-US" sz="2400" b="1" i="0" u="none" strike="noStrike" cap="none">
              <a:solidFill>
                <a:srgbClr val="FF0000"/>
              </a:solidFill>
              <a:latin typeface="Calibri"/>
              <a:ea typeface="Calibri"/>
              <a:cs typeface="Calibri"/>
              <a:sym typeface="Calibri"/>
            </a:endParaRPr>
          </a:p>
        </p:txBody>
      </p:sp>
      <p:sp>
        <p:nvSpPr>
          <p:cNvPr id="9" name="Google Shape;93;p1">
            <a:extLst>
              <a:ext uri="{FF2B5EF4-FFF2-40B4-BE49-F238E27FC236}">
                <a16:creationId xmlns:a16="http://schemas.microsoft.com/office/drawing/2014/main" id="{493AADE8-06E1-FBFA-3D7C-BB91A18A20A4}"/>
              </a:ext>
            </a:extLst>
          </p:cNvPr>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sp>
        <p:nvSpPr>
          <p:cNvPr id="10" name="Google Shape;94;p1">
            <a:extLst>
              <a:ext uri="{FF2B5EF4-FFF2-40B4-BE49-F238E27FC236}">
                <a16:creationId xmlns:a16="http://schemas.microsoft.com/office/drawing/2014/main" id="{67CD2F80-F37F-5DE7-4AD3-93E6CEA94ABF}"/>
              </a:ext>
            </a:extLst>
          </p:cNvPr>
          <p:cNvSpPr txBox="1"/>
          <p:nvPr/>
        </p:nvSpPr>
        <p:spPr>
          <a:xfrm>
            <a:off x="1091174" y="3918975"/>
            <a:ext cx="58272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E75B5"/>
                </a:solidFill>
                <a:latin typeface="Arial"/>
                <a:ea typeface="Arial"/>
                <a:cs typeface="Arial"/>
                <a:sym typeface="Arial"/>
              </a:rPr>
              <a:t>SVTH</a:t>
            </a:r>
            <a:r>
              <a:rPr lang="en-US" sz="2400" b="0" i="0" u="none" strike="noStrike" cap="none">
                <a:solidFill>
                  <a:srgbClr val="2E75B5"/>
                </a:solidFill>
                <a:latin typeface="Arial"/>
                <a:ea typeface="Arial"/>
                <a:cs typeface="Arial"/>
                <a:sym typeface="Arial"/>
              </a:rPr>
              <a:t>: Ngô Phúc Danh </a:t>
            </a:r>
          </a:p>
          <a:p>
            <a:pPr marL="0" marR="0" lvl="0" indent="0" algn="l" rtl="0">
              <a:lnSpc>
                <a:spcPct val="100000"/>
              </a:lnSpc>
              <a:spcBef>
                <a:spcPts val="0"/>
              </a:spcBef>
              <a:spcAft>
                <a:spcPts val="0"/>
              </a:spcAft>
              <a:buClr>
                <a:srgbClr val="000000"/>
              </a:buClr>
              <a:buSzPts val="2400"/>
              <a:buFont typeface="Arial"/>
              <a:buNone/>
            </a:pPr>
            <a:r>
              <a:rPr lang="en-US" sz="2400" b="1">
                <a:solidFill>
                  <a:srgbClr val="2E75B5"/>
                </a:solidFill>
                <a:latin typeface="Arial"/>
                <a:ea typeface="Arial"/>
                <a:cs typeface="Arial"/>
                <a:sym typeface="Arial"/>
              </a:rPr>
              <a:t>MSSV</a:t>
            </a:r>
            <a:r>
              <a:rPr lang="en-US" sz="2400">
                <a:solidFill>
                  <a:srgbClr val="2E75B5"/>
                </a:solidFill>
                <a:latin typeface="Arial"/>
                <a:ea typeface="Arial"/>
                <a:cs typeface="Arial"/>
                <a:sym typeface="Arial"/>
              </a:rPr>
              <a:t>: 21521924</a:t>
            </a:r>
            <a:endParaRPr sz="2400" b="0" i="0" u="none" strike="noStrike" cap="none">
              <a:solidFill>
                <a:srgbClr val="2E75B5"/>
              </a:solidFill>
              <a:latin typeface="Arial"/>
              <a:ea typeface="Arial"/>
              <a:cs typeface="Arial"/>
              <a:sym typeface="Arial"/>
            </a:endParaRPr>
          </a:p>
        </p:txBody>
      </p:sp>
      <p:sp>
        <p:nvSpPr>
          <p:cNvPr id="11" name="Google Shape;95;p1">
            <a:extLst>
              <a:ext uri="{FF2B5EF4-FFF2-40B4-BE49-F238E27FC236}">
                <a16:creationId xmlns:a16="http://schemas.microsoft.com/office/drawing/2014/main" id="{9076FFFC-8280-5FFB-CF22-EA5129A57368}"/>
              </a:ext>
            </a:extLst>
          </p:cNvPr>
          <p:cNvSpPr txBox="1"/>
          <p:nvPr/>
        </p:nvSpPr>
        <p:spPr>
          <a:xfrm>
            <a:off x="6984679" y="3977285"/>
            <a:ext cx="4509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E75B5"/>
                </a:solidFill>
                <a:latin typeface="Arial"/>
                <a:ea typeface="Arial"/>
                <a:cs typeface="Arial"/>
                <a:sym typeface="Arial"/>
              </a:rPr>
              <a:t>GVHD</a:t>
            </a:r>
            <a:r>
              <a:rPr lang="en-US" sz="2400" b="0" i="0" u="none" strike="noStrike" cap="none">
                <a:solidFill>
                  <a:srgbClr val="2E75B5"/>
                </a:solidFill>
                <a:latin typeface="Arial"/>
                <a:ea typeface="Arial"/>
                <a:cs typeface="Arial"/>
                <a:sym typeface="Arial"/>
              </a:rPr>
              <a:t>: TS. </a:t>
            </a:r>
            <a:r>
              <a:rPr lang="en-US" sz="2400">
                <a:solidFill>
                  <a:srgbClr val="2E75B5"/>
                </a:solidFill>
              </a:rPr>
              <a:t>Nguyễn Vinh Tiệp</a:t>
            </a:r>
            <a:endParaRPr sz="2400" b="0" i="0" u="none" strike="noStrike" cap="none">
              <a:solidFill>
                <a:srgbClr val="2E75B5"/>
              </a:solidFill>
              <a:latin typeface="Arial"/>
              <a:ea typeface="Arial"/>
              <a:cs typeface="Arial"/>
              <a:sym typeface="Arial"/>
            </a:endParaRPr>
          </a:p>
        </p:txBody>
      </p:sp>
      <p:cxnSp>
        <p:nvCxnSpPr>
          <p:cNvPr id="12" name="Google Shape;96;p1">
            <a:extLst>
              <a:ext uri="{FF2B5EF4-FFF2-40B4-BE49-F238E27FC236}">
                <a16:creationId xmlns:a16="http://schemas.microsoft.com/office/drawing/2014/main" id="{E80DA396-DBBB-29C3-70FD-CE0F2DF65979}"/>
              </a:ext>
            </a:extLst>
          </p:cNvPr>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Tree>
    <p:extLst>
      <p:ext uri="{BB962C8B-B14F-4D97-AF65-F5344CB8AC3E}">
        <p14:creationId xmlns:p14="http://schemas.microsoft.com/office/powerpoint/2010/main" val="175986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4c9e5da6e2_0_71"/>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140" name="Google Shape;1140;g24c9e5da6e2_0_71"/>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10</a:t>
            </a:fld>
            <a:endParaRPr sz="1600">
              <a:solidFill>
                <a:schemeClr val="dk1"/>
              </a:solidFill>
              <a:latin typeface="Arial"/>
              <a:ea typeface="Arial"/>
              <a:cs typeface="Arial"/>
              <a:sym typeface="Arial"/>
            </a:endParaRPr>
          </a:p>
        </p:txBody>
      </p:sp>
      <p:sp>
        <p:nvSpPr>
          <p:cNvPr id="1141" name="Google Shape;1141;g24c9e5da6e2_0_71"/>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42" name="Google Shape;1142;g24c9e5da6e2_0_71"/>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43" name="Google Shape;1143;g24c9e5da6e2_0_71"/>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10</a:t>
            </a:fld>
            <a:endParaRPr sz="1600" b="0" i="0" u="none" strike="noStrike" cap="none">
              <a:solidFill>
                <a:schemeClr val="dk1"/>
              </a:solidFill>
              <a:latin typeface="Arial"/>
              <a:ea typeface="Arial"/>
              <a:cs typeface="Arial"/>
              <a:sym typeface="Arial"/>
            </a:endParaRPr>
          </a:p>
        </p:txBody>
      </p:sp>
      <p:sp>
        <p:nvSpPr>
          <p:cNvPr id="1144" name="Google Shape;1144;g24c9e5da6e2_0_71"/>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45" name="Google Shape;1145;g24c9e5da6e2_0_71"/>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46" name="Google Shape;1146;g24c9e5da6e2_0_71"/>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5 Ưu điểm</a:t>
            </a:r>
            <a:endParaRPr sz="1400" b="0" i="0" u="none" strike="noStrike" cap="none">
              <a:solidFill>
                <a:srgbClr val="000000"/>
              </a:solidFill>
              <a:latin typeface="Arial"/>
              <a:ea typeface="Arial"/>
              <a:cs typeface="Arial"/>
              <a:sym typeface="Arial"/>
            </a:endParaRPr>
          </a:p>
        </p:txBody>
      </p:sp>
      <p:grpSp>
        <p:nvGrpSpPr>
          <p:cNvPr id="1147" name="Google Shape;1147;g24c9e5da6e2_0_71"/>
          <p:cNvGrpSpPr/>
          <p:nvPr/>
        </p:nvGrpSpPr>
        <p:grpSpPr>
          <a:xfrm>
            <a:off x="276226" y="1090232"/>
            <a:ext cx="11448900" cy="106800"/>
            <a:chOff x="276226" y="1309307"/>
            <a:chExt cx="11448900" cy="106800"/>
          </a:xfrm>
        </p:grpSpPr>
        <p:cxnSp>
          <p:nvCxnSpPr>
            <p:cNvPr id="1148" name="Google Shape;1148;g24c9e5da6e2_0_71"/>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49" name="Google Shape;1149;g24c9e5da6e2_0_71"/>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50" name="Google Shape;1150;g24c9e5da6e2_0_71"/>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151" name="Google Shape;1151;g24c9e5da6e2_0_71"/>
          <p:cNvSpPr txBox="1"/>
          <p:nvPr/>
        </p:nvSpPr>
        <p:spPr>
          <a:xfrm>
            <a:off x="347725" y="1413000"/>
            <a:ext cx="569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52" name="Google Shape;1152;g24c9e5da6e2_0_71"/>
          <p:cNvSpPr txBox="1"/>
          <p:nvPr/>
        </p:nvSpPr>
        <p:spPr>
          <a:xfrm>
            <a:off x="320125" y="1440600"/>
            <a:ext cx="78240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a:t>Tính thuyết phục cao.</a:t>
            </a:r>
            <a:endParaRPr sz="1800"/>
          </a:p>
          <a:p>
            <a:pPr marL="457200" lvl="0" indent="-342900" algn="l" rtl="0">
              <a:lnSpc>
                <a:spcPct val="115000"/>
              </a:lnSpc>
              <a:spcBef>
                <a:spcPts val="0"/>
              </a:spcBef>
              <a:spcAft>
                <a:spcPts val="0"/>
              </a:spcAft>
              <a:buSzPts val="1800"/>
              <a:buChar char="●"/>
            </a:pPr>
            <a:r>
              <a:rPr lang="en-US" sz="1800"/>
              <a:t>Khả năng tái tạo màu tự nhiên.</a:t>
            </a:r>
            <a:endParaRPr sz="1800"/>
          </a:p>
          <a:p>
            <a:pPr marL="457200" lvl="0" indent="-342900" algn="l" rtl="0">
              <a:lnSpc>
                <a:spcPct val="115000"/>
              </a:lnSpc>
              <a:spcBef>
                <a:spcPts val="0"/>
              </a:spcBef>
              <a:spcAft>
                <a:spcPts val="0"/>
              </a:spcAft>
              <a:buSzPts val="1800"/>
              <a:buChar char="●"/>
            </a:pPr>
            <a:r>
              <a:rPr lang="en-US" sz="1800"/>
              <a:t>Khả năng tùy chỉnh màu sắc đa dạng.</a:t>
            </a:r>
            <a:endParaRPr sz="1800"/>
          </a:p>
          <a:p>
            <a:pPr marL="457200" lvl="0" indent="-342900" algn="l" rtl="0">
              <a:lnSpc>
                <a:spcPct val="115000"/>
              </a:lnSpc>
              <a:spcBef>
                <a:spcPts val="0"/>
              </a:spcBef>
              <a:spcAft>
                <a:spcPts val="0"/>
              </a:spcAft>
              <a:buSzPts val="1800"/>
              <a:buChar char="●"/>
            </a:pPr>
            <a:r>
              <a:rPr lang="en-US" sz="1800"/>
              <a:t>Áp dụng rộng rãi.</a:t>
            </a:r>
            <a:endParaRPr sz="1800"/>
          </a:p>
        </p:txBody>
      </p:sp>
      <p:pic>
        <p:nvPicPr>
          <p:cNvPr id="1153" name="Google Shape;1153;g24c9e5da6e2_0_71"/>
          <p:cNvPicPr preferRelativeResize="0"/>
          <p:nvPr/>
        </p:nvPicPr>
        <p:blipFill>
          <a:blip r:embed="rId3">
            <a:alphaModFix/>
          </a:blip>
          <a:stretch>
            <a:fillRect/>
          </a:stretch>
        </p:blipFill>
        <p:spPr>
          <a:xfrm>
            <a:off x="463600" y="3474888"/>
            <a:ext cx="3319250" cy="2213938"/>
          </a:xfrm>
          <a:prstGeom prst="rect">
            <a:avLst/>
          </a:prstGeom>
          <a:noFill/>
          <a:ln>
            <a:noFill/>
          </a:ln>
        </p:spPr>
      </p:pic>
      <p:pic>
        <p:nvPicPr>
          <p:cNvPr id="1154" name="Google Shape;1154;g24c9e5da6e2_0_71"/>
          <p:cNvPicPr preferRelativeResize="0"/>
          <p:nvPr/>
        </p:nvPicPr>
        <p:blipFill>
          <a:blip r:embed="rId4">
            <a:alphaModFix/>
          </a:blip>
          <a:stretch>
            <a:fillRect/>
          </a:stretch>
        </p:blipFill>
        <p:spPr>
          <a:xfrm>
            <a:off x="4437975" y="3474888"/>
            <a:ext cx="3319250" cy="2200807"/>
          </a:xfrm>
          <a:prstGeom prst="rect">
            <a:avLst/>
          </a:prstGeom>
          <a:noFill/>
          <a:ln>
            <a:noFill/>
          </a:ln>
        </p:spPr>
      </p:pic>
      <p:pic>
        <p:nvPicPr>
          <p:cNvPr id="1155" name="Google Shape;1155;g24c9e5da6e2_0_71"/>
          <p:cNvPicPr preferRelativeResize="0"/>
          <p:nvPr/>
        </p:nvPicPr>
        <p:blipFill>
          <a:blip r:embed="rId5">
            <a:alphaModFix/>
          </a:blip>
          <a:stretch>
            <a:fillRect/>
          </a:stretch>
        </p:blipFill>
        <p:spPr>
          <a:xfrm>
            <a:off x="8412350" y="3481463"/>
            <a:ext cx="3062224" cy="2200799"/>
          </a:xfrm>
          <a:prstGeom prst="rect">
            <a:avLst/>
          </a:prstGeom>
          <a:noFill/>
          <a:ln>
            <a:noFill/>
          </a:ln>
        </p:spPr>
      </p:pic>
      <p:sp>
        <p:nvSpPr>
          <p:cNvPr id="1156" name="Google Shape;1156;g24c9e5da6e2_0_71"/>
          <p:cNvSpPr txBox="1"/>
          <p:nvPr/>
        </p:nvSpPr>
        <p:spPr>
          <a:xfrm>
            <a:off x="463600" y="5704425"/>
            <a:ext cx="331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Hình 5.1: Thiên nhiên</a:t>
            </a:r>
            <a:endParaRPr sz="1600" b="1"/>
          </a:p>
        </p:txBody>
      </p:sp>
      <p:sp>
        <p:nvSpPr>
          <p:cNvPr id="1157" name="Google Shape;1157;g24c9e5da6e2_0_71"/>
          <p:cNvSpPr txBox="1"/>
          <p:nvPr/>
        </p:nvSpPr>
        <p:spPr>
          <a:xfrm>
            <a:off x="4437975" y="5704425"/>
            <a:ext cx="3237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Hình 5.2 Động vật</a:t>
            </a:r>
            <a:endParaRPr sz="1600" b="1"/>
          </a:p>
        </p:txBody>
      </p:sp>
      <p:sp>
        <p:nvSpPr>
          <p:cNvPr id="1158" name="Google Shape;1158;g24c9e5da6e2_0_71"/>
          <p:cNvSpPr txBox="1"/>
          <p:nvPr/>
        </p:nvSpPr>
        <p:spPr>
          <a:xfrm>
            <a:off x="8556713" y="5704425"/>
            <a:ext cx="2773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Hình 5.3 Lịch sử</a:t>
            </a:r>
            <a:endParaRPr sz="16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g24c9e5da6e2_0_99"/>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164" name="Google Shape;1164;g24c9e5da6e2_0_99"/>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11</a:t>
            </a:fld>
            <a:endParaRPr sz="1600">
              <a:solidFill>
                <a:schemeClr val="dk1"/>
              </a:solidFill>
              <a:latin typeface="Arial"/>
              <a:ea typeface="Arial"/>
              <a:cs typeface="Arial"/>
              <a:sym typeface="Arial"/>
            </a:endParaRPr>
          </a:p>
        </p:txBody>
      </p:sp>
      <p:sp>
        <p:nvSpPr>
          <p:cNvPr id="1165" name="Google Shape;1165;g24c9e5da6e2_0_9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66" name="Google Shape;1166;g24c9e5da6e2_0_9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67" name="Google Shape;1167;g24c9e5da6e2_0_99"/>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1168" name="Google Shape;1168;g24c9e5da6e2_0_9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69" name="Google Shape;1169;g24c9e5da6e2_0_99"/>
          <p:cNvCxnSpPr/>
          <p:nvPr/>
        </p:nvCxnSpPr>
        <p:spPr>
          <a:xfrm>
            <a:off x="373150" y="63183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70" name="Google Shape;1170;g24c9e5da6e2_0_99"/>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6 Nhược điểm</a:t>
            </a:r>
            <a:endParaRPr sz="1400" b="0" i="0" u="none" strike="noStrike" cap="none">
              <a:solidFill>
                <a:srgbClr val="000000"/>
              </a:solidFill>
              <a:latin typeface="Arial"/>
              <a:ea typeface="Arial"/>
              <a:cs typeface="Arial"/>
              <a:sym typeface="Arial"/>
            </a:endParaRPr>
          </a:p>
        </p:txBody>
      </p:sp>
      <p:grpSp>
        <p:nvGrpSpPr>
          <p:cNvPr id="1171" name="Google Shape;1171;g24c9e5da6e2_0_99"/>
          <p:cNvGrpSpPr/>
          <p:nvPr/>
        </p:nvGrpSpPr>
        <p:grpSpPr>
          <a:xfrm>
            <a:off x="276226" y="1090232"/>
            <a:ext cx="11448900" cy="106800"/>
            <a:chOff x="276226" y="1309307"/>
            <a:chExt cx="11448900" cy="106800"/>
          </a:xfrm>
        </p:grpSpPr>
        <p:cxnSp>
          <p:nvCxnSpPr>
            <p:cNvPr id="1172" name="Google Shape;1172;g24c9e5da6e2_0_99"/>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73" name="Google Shape;1173;g24c9e5da6e2_0_99"/>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74" name="Google Shape;1174;g24c9e5da6e2_0_99"/>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cxnSp>
        <p:nvCxnSpPr>
          <p:cNvPr id="1175" name="Google Shape;1175;g24c9e5da6e2_0_99"/>
          <p:cNvCxnSpPr/>
          <p:nvPr/>
        </p:nvCxnSpPr>
        <p:spPr>
          <a:xfrm>
            <a:off x="6095960" y="1067375"/>
            <a:ext cx="0" cy="5235000"/>
          </a:xfrm>
          <a:prstGeom prst="straightConnector1">
            <a:avLst/>
          </a:prstGeom>
          <a:noFill/>
          <a:ln w="9525" cap="flat" cmpd="sng">
            <a:solidFill>
              <a:srgbClr val="C55A11"/>
            </a:solidFill>
            <a:prstDash val="solid"/>
            <a:miter lim="800000"/>
            <a:headEnd type="none" w="sm" len="sm"/>
            <a:tailEnd type="none" w="sm" len="sm"/>
          </a:ln>
        </p:spPr>
      </p:cxnSp>
      <p:sp>
        <p:nvSpPr>
          <p:cNvPr id="1176" name="Google Shape;1176;g24c9e5da6e2_0_99"/>
          <p:cNvSpPr txBox="1"/>
          <p:nvPr/>
        </p:nvSpPr>
        <p:spPr>
          <a:xfrm>
            <a:off x="276225" y="1564800"/>
            <a:ext cx="56160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a:t>Ảnh có độ chi tiết cao và đối tượng dày đặc như thành phố,…</a:t>
            </a:r>
            <a:endParaRPr sz="1800"/>
          </a:p>
          <a:p>
            <a:pPr marL="0" lvl="0" indent="0" algn="l" rtl="0">
              <a:lnSpc>
                <a:spcPct val="115000"/>
              </a:lnSpc>
              <a:spcBef>
                <a:spcPts val="0"/>
              </a:spcBef>
              <a:spcAft>
                <a:spcPts val="0"/>
              </a:spcAft>
              <a:buNone/>
            </a:pPr>
            <a:r>
              <a:rPr lang="en-US" sz="1800"/>
              <a:t>	=&gt; Kết quả không tốt.</a:t>
            </a:r>
            <a:endParaRPr sz="1800"/>
          </a:p>
        </p:txBody>
      </p:sp>
      <p:sp>
        <p:nvSpPr>
          <p:cNvPr id="1177" name="Google Shape;1177;g24c9e5da6e2_0_99"/>
          <p:cNvSpPr txBox="1"/>
          <p:nvPr/>
        </p:nvSpPr>
        <p:spPr>
          <a:xfrm>
            <a:off x="416525" y="4797250"/>
            <a:ext cx="21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78" name="Google Shape;1178;g24c9e5da6e2_0_99"/>
          <p:cNvSpPr txBox="1"/>
          <p:nvPr/>
        </p:nvSpPr>
        <p:spPr>
          <a:xfrm>
            <a:off x="6299675" y="1564800"/>
            <a:ext cx="56160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a:t>Ảnh chân dung về con người đặc biệt là ảnh thẻ có nền sáng màu,…</a:t>
            </a:r>
            <a:endParaRPr sz="1800"/>
          </a:p>
          <a:p>
            <a:pPr marL="0" lvl="0" indent="0" algn="l" rtl="0">
              <a:lnSpc>
                <a:spcPct val="115000"/>
              </a:lnSpc>
              <a:spcBef>
                <a:spcPts val="0"/>
              </a:spcBef>
              <a:spcAft>
                <a:spcPts val="0"/>
              </a:spcAft>
              <a:buNone/>
            </a:pPr>
            <a:r>
              <a:rPr lang="en-US" sz="1800"/>
              <a:t>	=&gt; Kết quả không tốt.</a:t>
            </a:r>
            <a:endParaRPr sz="1800"/>
          </a:p>
        </p:txBody>
      </p:sp>
      <p:pic>
        <p:nvPicPr>
          <p:cNvPr id="1179" name="Google Shape;1179;g24c9e5da6e2_0_99"/>
          <p:cNvPicPr preferRelativeResize="0"/>
          <p:nvPr/>
        </p:nvPicPr>
        <p:blipFill>
          <a:blip r:embed="rId3">
            <a:alphaModFix/>
          </a:blip>
          <a:stretch>
            <a:fillRect/>
          </a:stretch>
        </p:blipFill>
        <p:spPr>
          <a:xfrm>
            <a:off x="3308850" y="3435025"/>
            <a:ext cx="2583374" cy="1722250"/>
          </a:xfrm>
          <a:prstGeom prst="rect">
            <a:avLst/>
          </a:prstGeom>
          <a:noFill/>
          <a:ln>
            <a:noFill/>
          </a:ln>
        </p:spPr>
      </p:pic>
      <p:pic>
        <p:nvPicPr>
          <p:cNvPr id="1180" name="Google Shape;1180;g24c9e5da6e2_0_99"/>
          <p:cNvPicPr preferRelativeResize="0"/>
          <p:nvPr/>
        </p:nvPicPr>
        <p:blipFill>
          <a:blip r:embed="rId4">
            <a:alphaModFix/>
          </a:blip>
          <a:stretch>
            <a:fillRect/>
          </a:stretch>
        </p:blipFill>
        <p:spPr>
          <a:xfrm>
            <a:off x="276237" y="3450038"/>
            <a:ext cx="2538326" cy="1692218"/>
          </a:xfrm>
          <a:prstGeom prst="rect">
            <a:avLst/>
          </a:prstGeom>
          <a:noFill/>
          <a:ln>
            <a:noFill/>
          </a:ln>
        </p:spPr>
      </p:pic>
      <p:sp>
        <p:nvSpPr>
          <p:cNvPr id="1181" name="Google Shape;1181;g24c9e5da6e2_0_99"/>
          <p:cNvSpPr txBox="1"/>
          <p:nvPr/>
        </p:nvSpPr>
        <p:spPr>
          <a:xfrm>
            <a:off x="389125" y="5152475"/>
            <a:ext cx="226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6.1 Ảnh output</a:t>
            </a:r>
            <a:endParaRPr b="1"/>
          </a:p>
        </p:txBody>
      </p:sp>
      <p:sp>
        <p:nvSpPr>
          <p:cNvPr id="1182" name="Google Shape;1182;g24c9e5da6e2_0_99"/>
          <p:cNvSpPr txBox="1"/>
          <p:nvPr/>
        </p:nvSpPr>
        <p:spPr>
          <a:xfrm>
            <a:off x="3308851" y="5157275"/>
            <a:ext cx="248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6.2 Ảnh ground truth</a:t>
            </a:r>
            <a:endParaRPr b="1"/>
          </a:p>
        </p:txBody>
      </p:sp>
      <p:pic>
        <p:nvPicPr>
          <p:cNvPr id="1183" name="Google Shape;1183;g24c9e5da6e2_0_99"/>
          <p:cNvPicPr preferRelativeResize="0"/>
          <p:nvPr/>
        </p:nvPicPr>
        <p:blipFill>
          <a:blip r:embed="rId5">
            <a:alphaModFix/>
          </a:blip>
          <a:stretch>
            <a:fillRect/>
          </a:stretch>
        </p:blipFill>
        <p:spPr>
          <a:xfrm>
            <a:off x="6549038" y="3379825"/>
            <a:ext cx="2045100" cy="2007226"/>
          </a:xfrm>
          <a:prstGeom prst="rect">
            <a:avLst/>
          </a:prstGeom>
          <a:noFill/>
          <a:ln>
            <a:noFill/>
          </a:ln>
        </p:spPr>
      </p:pic>
      <p:pic>
        <p:nvPicPr>
          <p:cNvPr id="1184" name="Google Shape;1184;g24c9e5da6e2_0_99"/>
          <p:cNvPicPr preferRelativeResize="0"/>
          <p:nvPr/>
        </p:nvPicPr>
        <p:blipFill>
          <a:blip r:embed="rId6">
            <a:alphaModFix/>
          </a:blip>
          <a:stretch>
            <a:fillRect/>
          </a:stretch>
        </p:blipFill>
        <p:spPr>
          <a:xfrm>
            <a:off x="9539875" y="3379838"/>
            <a:ext cx="2045100" cy="2007206"/>
          </a:xfrm>
          <a:prstGeom prst="rect">
            <a:avLst/>
          </a:prstGeom>
          <a:noFill/>
          <a:ln>
            <a:noFill/>
          </a:ln>
        </p:spPr>
      </p:pic>
      <p:sp>
        <p:nvSpPr>
          <p:cNvPr id="1185" name="Google Shape;1185;g24c9e5da6e2_0_99"/>
          <p:cNvSpPr txBox="1"/>
          <p:nvPr/>
        </p:nvSpPr>
        <p:spPr>
          <a:xfrm>
            <a:off x="6510350" y="5400850"/>
            <a:ext cx="215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6.3 Ảnh output</a:t>
            </a:r>
            <a:endParaRPr b="1"/>
          </a:p>
        </p:txBody>
      </p:sp>
      <p:sp>
        <p:nvSpPr>
          <p:cNvPr id="1186" name="Google Shape;1186;g24c9e5da6e2_0_99"/>
          <p:cNvSpPr txBox="1"/>
          <p:nvPr/>
        </p:nvSpPr>
        <p:spPr>
          <a:xfrm>
            <a:off x="9375775" y="5387050"/>
            <a:ext cx="248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6.3 Ảnh ground truth</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24c9e5da6e2_0_129"/>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192" name="Google Shape;1192;g24c9e5da6e2_0_129"/>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12</a:t>
            </a:fld>
            <a:endParaRPr sz="1600">
              <a:solidFill>
                <a:schemeClr val="dk1"/>
              </a:solidFill>
              <a:latin typeface="Arial"/>
              <a:ea typeface="Arial"/>
              <a:cs typeface="Arial"/>
              <a:sym typeface="Arial"/>
            </a:endParaRPr>
          </a:p>
        </p:txBody>
      </p:sp>
      <p:sp>
        <p:nvSpPr>
          <p:cNvPr id="1193" name="Google Shape;1193;g24c9e5da6e2_0_12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94" name="Google Shape;1194;g24c9e5da6e2_0_12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95" name="Google Shape;1195;g24c9e5da6e2_0_129"/>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
        <p:nvSpPr>
          <p:cNvPr id="1196" name="Google Shape;1196;g24c9e5da6e2_0_12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97" name="Google Shape;1197;g24c9e5da6e2_0_12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98" name="Google Shape;1198;g24c9e5da6e2_0_129"/>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7 Phương pháp khắc phục</a:t>
            </a:r>
            <a:endParaRPr sz="1400" b="0" i="0" u="none" strike="noStrike" cap="none">
              <a:solidFill>
                <a:srgbClr val="000000"/>
              </a:solidFill>
              <a:latin typeface="Arial"/>
              <a:ea typeface="Arial"/>
              <a:cs typeface="Arial"/>
              <a:sym typeface="Arial"/>
            </a:endParaRPr>
          </a:p>
        </p:txBody>
      </p:sp>
      <p:grpSp>
        <p:nvGrpSpPr>
          <p:cNvPr id="1199" name="Google Shape;1199;g24c9e5da6e2_0_129"/>
          <p:cNvGrpSpPr/>
          <p:nvPr/>
        </p:nvGrpSpPr>
        <p:grpSpPr>
          <a:xfrm>
            <a:off x="276226" y="1090232"/>
            <a:ext cx="11448900" cy="106800"/>
            <a:chOff x="276226" y="1309307"/>
            <a:chExt cx="11448900" cy="106800"/>
          </a:xfrm>
        </p:grpSpPr>
        <p:cxnSp>
          <p:nvCxnSpPr>
            <p:cNvPr id="1200" name="Google Shape;1200;g24c9e5da6e2_0_129"/>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01" name="Google Shape;1201;g24c9e5da6e2_0_129"/>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202" name="Google Shape;1202;g24c9e5da6e2_0_129"/>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203" name="Google Shape;1203;g24c9e5da6e2_0_129"/>
          <p:cNvSpPr txBox="1"/>
          <p:nvPr/>
        </p:nvSpPr>
        <p:spPr>
          <a:xfrm>
            <a:off x="276225" y="1385400"/>
            <a:ext cx="69846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t>Cải thiện mô hình CNN bằng cách kết hợp mô hình </a:t>
            </a:r>
            <a:r>
              <a:rPr lang="en-US" sz="1800" b="1"/>
              <a:t>Deep prior</a:t>
            </a:r>
            <a:r>
              <a:rPr lang="en-US" sz="1800"/>
              <a:t>: [9]</a:t>
            </a:r>
            <a:endParaRPr sz="1800"/>
          </a:p>
          <a:p>
            <a:pPr marL="457200" lvl="0" indent="-342900" algn="l" rtl="0">
              <a:lnSpc>
                <a:spcPct val="115000"/>
              </a:lnSpc>
              <a:spcBef>
                <a:spcPts val="0"/>
              </a:spcBef>
              <a:spcAft>
                <a:spcPts val="0"/>
              </a:spcAft>
              <a:buSzPts val="1800"/>
              <a:buChar char="●"/>
            </a:pPr>
            <a:r>
              <a:rPr lang="en-US" sz="1800"/>
              <a:t>Thêm Conv layer.</a:t>
            </a:r>
            <a:endParaRPr sz="1800"/>
          </a:p>
          <a:p>
            <a:pPr marL="457200" lvl="0" indent="-342900" algn="l" rtl="0">
              <a:lnSpc>
                <a:spcPct val="115000"/>
              </a:lnSpc>
              <a:spcBef>
                <a:spcPts val="0"/>
              </a:spcBef>
              <a:spcAft>
                <a:spcPts val="0"/>
              </a:spcAft>
              <a:buSzPts val="1800"/>
              <a:buChar char="●"/>
            </a:pPr>
            <a:r>
              <a:rPr lang="en-US" sz="1800"/>
              <a:t>Với mô hình Deep prior kết hợp global hint và local hint.</a:t>
            </a:r>
            <a:endParaRPr sz="1800"/>
          </a:p>
          <a:p>
            <a:pPr marL="0" lvl="0" indent="0" algn="l" rtl="0">
              <a:lnSpc>
                <a:spcPct val="115000"/>
              </a:lnSpc>
              <a:spcBef>
                <a:spcPts val="0"/>
              </a:spcBef>
              <a:spcAft>
                <a:spcPts val="0"/>
              </a:spcAft>
              <a:buNone/>
            </a:pPr>
            <a:r>
              <a:rPr lang="en-US" sz="1800"/>
              <a:t>=&gt; Cung cấp thông tin màu sắc, giúp mô hình huấn luyện hiệu quả.</a:t>
            </a:r>
            <a:endParaRPr sz="1800"/>
          </a:p>
        </p:txBody>
      </p:sp>
      <p:pic>
        <p:nvPicPr>
          <p:cNvPr id="1204" name="Google Shape;1204;g24c9e5da6e2_0_129"/>
          <p:cNvPicPr preferRelativeResize="0"/>
          <p:nvPr/>
        </p:nvPicPr>
        <p:blipFill>
          <a:blip r:embed="rId3">
            <a:alphaModFix/>
          </a:blip>
          <a:stretch>
            <a:fillRect/>
          </a:stretch>
        </p:blipFill>
        <p:spPr>
          <a:xfrm>
            <a:off x="1973275" y="2802900"/>
            <a:ext cx="8248650" cy="2952750"/>
          </a:xfrm>
          <a:prstGeom prst="rect">
            <a:avLst/>
          </a:prstGeom>
          <a:noFill/>
          <a:ln>
            <a:noFill/>
          </a:ln>
        </p:spPr>
      </p:pic>
      <p:sp>
        <p:nvSpPr>
          <p:cNvPr id="1205" name="Google Shape;1205;g24c9e5da6e2_0_129"/>
          <p:cNvSpPr txBox="1"/>
          <p:nvPr/>
        </p:nvSpPr>
        <p:spPr>
          <a:xfrm>
            <a:off x="3743175" y="5538850"/>
            <a:ext cx="4705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t>Hình 7.1 Mô hình CNN sau khi cải thiện</a:t>
            </a:r>
            <a:endParaRPr sz="18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24ca842c13c_1_24"/>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211" name="Google Shape;1211;g24ca842c13c_1_24"/>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13</a:t>
            </a:fld>
            <a:endParaRPr sz="1600">
              <a:solidFill>
                <a:schemeClr val="dk1"/>
              </a:solidFill>
              <a:latin typeface="Arial"/>
              <a:ea typeface="Arial"/>
              <a:cs typeface="Arial"/>
              <a:sym typeface="Arial"/>
            </a:endParaRPr>
          </a:p>
        </p:txBody>
      </p:sp>
      <p:sp>
        <p:nvSpPr>
          <p:cNvPr id="1212" name="Google Shape;1212;g24ca842c13c_1_24"/>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13" name="Google Shape;1213;g24ca842c13c_1_24"/>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14" name="Google Shape;1214;g24ca842c13c_1_24"/>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13</a:t>
            </a:fld>
            <a:endParaRPr sz="1600" b="0" i="0" u="none" strike="noStrike" cap="none">
              <a:solidFill>
                <a:schemeClr val="dk1"/>
              </a:solidFill>
              <a:latin typeface="Arial"/>
              <a:ea typeface="Arial"/>
              <a:cs typeface="Arial"/>
              <a:sym typeface="Arial"/>
            </a:endParaRPr>
          </a:p>
        </p:txBody>
      </p:sp>
      <p:sp>
        <p:nvSpPr>
          <p:cNvPr id="1215" name="Google Shape;1215;g24ca842c13c_1_24"/>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16" name="Google Shape;1216;g24ca842c13c_1_24"/>
          <p:cNvCxnSpPr/>
          <p:nvPr/>
        </p:nvCxnSpPr>
        <p:spPr>
          <a:xfrm>
            <a:off x="373150" y="63183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17" name="Google Shape;1217;g24ca842c13c_1_24"/>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7 Phương pháp khắc phục</a:t>
            </a:r>
            <a:endParaRPr sz="1400" b="0" i="0" u="none" strike="noStrike" cap="none">
              <a:solidFill>
                <a:srgbClr val="000000"/>
              </a:solidFill>
              <a:latin typeface="Arial"/>
              <a:ea typeface="Arial"/>
              <a:cs typeface="Arial"/>
              <a:sym typeface="Arial"/>
            </a:endParaRPr>
          </a:p>
        </p:txBody>
      </p:sp>
      <p:grpSp>
        <p:nvGrpSpPr>
          <p:cNvPr id="1218" name="Google Shape;1218;g24ca842c13c_1_24"/>
          <p:cNvGrpSpPr/>
          <p:nvPr/>
        </p:nvGrpSpPr>
        <p:grpSpPr>
          <a:xfrm>
            <a:off x="276226" y="1090232"/>
            <a:ext cx="11448900" cy="106800"/>
            <a:chOff x="276226" y="1309307"/>
            <a:chExt cx="11448900" cy="106800"/>
          </a:xfrm>
        </p:grpSpPr>
        <p:cxnSp>
          <p:nvCxnSpPr>
            <p:cNvPr id="1219" name="Google Shape;1219;g24ca842c13c_1_24"/>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20" name="Google Shape;1220;g24ca842c13c_1_24"/>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221" name="Google Shape;1221;g24ca842c13c_1_24"/>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222" name="Google Shape;1222;g24ca842c13c_1_24"/>
          <p:cNvSpPr txBox="1"/>
          <p:nvPr/>
        </p:nvSpPr>
        <p:spPr>
          <a:xfrm>
            <a:off x="416525" y="4797250"/>
            <a:ext cx="21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223" name="Google Shape;1223;g24ca842c13c_1_24"/>
          <p:cNvPicPr preferRelativeResize="0"/>
          <p:nvPr/>
        </p:nvPicPr>
        <p:blipFill>
          <a:blip r:embed="rId3">
            <a:alphaModFix/>
          </a:blip>
          <a:stretch>
            <a:fillRect/>
          </a:stretch>
        </p:blipFill>
        <p:spPr>
          <a:xfrm>
            <a:off x="8911325" y="1569600"/>
            <a:ext cx="2532048" cy="1688051"/>
          </a:xfrm>
          <a:prstGeom prst="rect">
            <a:avLst/>
          </a:prstGeom>
          <a:noFill/>
          <a:ln>
            <a:noFill/>
          </a:ln>
        </p:spPr>
      </p:pic>
      <p:pic>
        <p:nvPicPr>
          <p:cNvPr id="1224" name="Google Shape;1224;g24ca842c13c_1_24"/>
          <p:cNvPicPr preferRelativeResize="0"/>
          <p:nvPr/>
        </p:nvPicPr>
        <p:blipFill>
          <a:blip r:embed="rId4">
            <a:alphaModFix/>
          </a:blip>
          <a:stretch>
            <a:fillRect/>
          </a:stretch>
        </p:blipFill>
        <p:spPr>
          <a:xfrm>
            <a:off x="751784" y="1569599"/>
            <a:ext cx="2532077" cy="1688051"/>
          </a:xfrm>
          <a:prstGeom prst="rect">
            <a:avLst/>
          </a:prstGeom>
          <a:noFill/>
          <a:ln>
            <a:noFill/>
          </a:ln>
        </p:spPr>
      </p:pic>
      <p:pic>
        <p:nvPicPr>
          <p:cNvPr id="1225" name="Google Shape;1225;g24ca842c13c_1_24"/>
          <p:cNvPicPr preferRelativeResize="0"/>
          <p:nvPr/>
        </p:nvPicPr>
        <p:blipFill>
          <a:blip r:embed="rId5">
            <a:alphaModFix/>
          </a:blip>
          <a:stretch>
            <a:fillRect/>
          </a:stretch>
        </p:blipFill>
        <p:spPr>
          <a:xfrm>
            <a:off x="4831550" y="1569600"/>
            <a:ext cx="2532077" cy="1688051"/>
          </a:xfrm>
          <a:prstGeom prst="rect">
            <a:avLst/>
          </a:prstGeom>
          <a:noFill/>
          <a:ln>
            <a:noFill/>
          </a:ln>
        </p:spPr>
      </p:pic>
      <p:sp>
        <p:nvSpPr>
          <p:cNvPr id="1226" name="Google Shape;1226;g24ca842c13c_1_24"/>
          <p:cNvSpPr txBox="1"/>
          <p:nvPr/>
        </p:nvSpPr>
        <p:spPr>
          <a:xfrm>
            <a:off x="416525" y="3303425"/>
            <a:ext cx="32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7.1: Output trước khi áp dụng</a:t>
            </a:r>
            <a:endParaRPr b="1"/>
          </a:p>
        </p:txBody>
      </p:sp>
      <p:sp>
        <p:nvSpPr>
          <p:cNvPr id="1227" name="Google Shape;1227;g24ca842c13c_1_24"/>
          <p:cNvSpPr txBox="1"/>
          <p:nvPr/>
        </p:nvSpPr>
        <p:spPr>
          <a:xfrm>
            <a:off x="4539675" y="3303425"/>
            <a:ext cx="31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7.2: Output sau khi áp dụng</a:t>
            </a:r>
            <a:endParaRPr b="1"/>
          </a:p>
        </p:txBody>
      </p:sp>
      <p:sp>
        <p:nvSpPr>
          <p:cNvPr id="1228" name="Google Shape;1228;g24ca842c13c_1_24"/>
          <p:cNvSpPr txBox="1"/>
          <p:nvPr/>
        </p:nvSpPr>
        <p:spPr>
          <a:xfrm>
            <a:off x="8621100" y="3303425"/>
            <a:ext cx="31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7.3: Ground truth</a:t>
            </a:r>
            <a:endParaRPr b="1"/>
          </a:p>
        </p:txBody>
      </p:sp>
      <p:pic>
        <p:nvPicPr>
          <p:cNvPr id="1229" name="Google Shape;1229;g24ca842c13c_1_24"/>
          <p:cNvPicPr preferRelativeResize="0"/>
          <p:nvPr/>
        </p:nvPicPr>
        <p:blipFill>
          <a:blip r:embed="rId6">
            <a:alphaModFix/>
          </a:blip>
          <a:stretch>
            <a:fillRect/>
          </a:stretch>
        </p:blipFill>
        <p:spPr>
          <a:xfrm>
            <a:off x="1013163" y="3901173"/>
            <a:ext cx="2049725" cy="2011742"/>
          </a:xfrm>
          <a:prstGeom prst="rect">
            <a:avLst/>
          </a:prstGeom>
          <a:noFill/>
          <a:ln>
            <a:noFill/>
          </a:ln>
        </p:spPr>
      </p:pic>
      <p:pic>
        <p:nvPicPr>
          <p:cNvPr id="1230" name="Google Shape;1230;g24ca842c13c_1_24"/>
          <p:cNvPicPr preferRelativeResize="0"/>
          <p:nvPr/>
        </p:nvPicPr>
        <p:blipFill>
          <a:blip r:embed="rId7">
            <a:alphaModFix/>
          </a:blip>
          <a:stretch>
            <a:fillRect/>
          </a:stretch>
        </p:blipFill>
        <p:spPr>
          <a:xfrm>
            <a:off x="5082824" y="3901173"/>
            <a:ext cx="2049725" cy="2011742"/>
          </a:xfrm>
          <a:prstGeom prst="rect">
            <a:avLst/>
          </a:prstGeom>
          <a:noFill/>
          <a:ln>
            <a:noFill/>
          </a:ln>
        </p:spPr>
      </p:pic>
      <p:pic>
        <p:nvPicPr>
          <p:cNvPr id="1231" name="Google Shape;1231;g24ca842c13c_1_24"/>
          <p:cNvPicPr preferRelativeResize="0"/>
          <p:nvPr/>
        </p:nvPicPr>
        <p:blipFill>
          <a:blip r:embed="rId8">
            <a:alphaModFix/>
          </a:blip>
          <a:stretch>
            <a:fillRect/>
          </a:stretch>
        </p:blipFill>
        <p:spPr>
          <a:xfrm>
            <a:off x="9152475" y="3901150"/>
            <a:ext cx="2049750" cy="2011799"/>
          </a:xfrm>
          <a:prstGeom prst="rect">
            <a:avLst/>
          </a:prstGeom>
          <a:noFill/>
          <a:ln>
            <a:noFill/>
          </a:ln>
        </p:spPr>
      </p:pic>
      <p:sp>
        <p:nvSpPr>
          <p:cNvPr id="1232" name="Google Shape;1232;g24ca842c13c_1_24"/>
          <p:cNvSpPr txBox="1"/>
          <p:nvPr/>
        </p:nvSpPr>
        <p:spPr>
          <a:xfrm>
            <a:off x="416538" y="5880550"/>
            <a:ext cx="324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7.4: Output trước khi áp dụng</a:t>
            </a:r>
            <a:endParaRPr b="1"/>
          </a:p>
        </p:txBody>
      </p:sp>
      <p:sp>
        <p:nvSpPr>
          <p:cNvPr id="1233" name="Google Shape;1233;g24ca842c13c_1_24"/>
          <p:cNvSpPr txBox="1"/>
          <p:nvPr/>
        </p:nvSpPr>
        <p:spPr>
          <a:xfrm>
            <a:off x="4584075" y="5880550"/>
            <a:ext cx="31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7.5: Output sau khi áp dụng</a:t>
            </a:r>
            <a:endParaRPr b="1"/>
          </a:p>
        </p:txBody>
      </p:sp>
      <p:sp>
        <p:nvSpPr>
          <p:cNvPr id="1234" name="Google Shape;1234;g24ca842c13c_1_24"/>
          <p:cNvSpPr txBox="1"/>
          <p:nvPr/>
        </p:nvSpPr>
        <p:spPr>
          <a:xfrm>
            <a:off x="8621100" y="5922450"/>
            <a:ext cx="31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Hình 7.6: Ground truth</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g24ca842c13c_1_63"/>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240" name="Google Shape;1240;g24ca842c13c_1_63"/>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14</a:t>
            </a:fld>
            <a:endParaRPr sz="1600">
              <a:solidFill>
                <a:schemeClr val="dk1"/>
              </a:solidFill>
              <a:latin typeface="Arial"/>
              <a:ea typeface="Arial"/>
              <a:cs typeface="Arial"/>
              <a:sym typeface="Arial"/>
            </a:endParaRPr>
          </a:p>
        </p:txBody>
      </p:sp>
      <p:sp>
        <p:nvSpPr>
          <p:cNvPr id="1241" name="Google Shape;1241;g24ca842c13c_1_6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42" name="Google Shape;1242;g24ca842c13c_1_6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43" name="Google Shape;1243;g24ca842c13c_1_63"/>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14</a:t>
            </a:fld>
            <a:endParaRPr sz="1600" b="0" i="0" u="none" strike="noStrike" cap="none">
              <a:solidFill>
                <a:schemeClr val="dk1"/>
              </a:solidFill>
              <a:latin typeface="Arial"/>
              <a:ea typeface="Arial"/>
              <a:cs typeface="Arial"/>
              <a:sym typeface="Arial"/>
            </a:endParaRPr>
          </a:p>
        </p:txBody>
      </p:sp>
      <p:sp>
        <p:nvSpPr>
          <p:cNvPr id="1244" name="Google Shape;1244;g24ca842c13c_1_6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45" name="Google Shape;1245;g24ca842c13c_1_6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46" name="Google Shape;1246;g24ca842c13c_1_63"/>
          <p:cNvSpPr txBox="1"/>
          <p:nvPr/>
        </p:nvSpPr>
        <p:spPr>
          <a:xfrm>
            <a:off x="276225" y="480000"/>
            <a:ext cx="10503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8  Phương hướng cải tiến trong tương lai</a:t>
            </a:r>
            <a:endParaRPr sz="1400" b="0" i="0" u="none" strike="noStrike" cap="none">
              <a:solidFill>
                <a:srgbClr val="000000"/>
              </a:solidFill>
              <a:latin typeface="Arial"/>
              <a:ea typeface="Arial"/>
              <a:cs typeface="Arial"/>
              <a:sym typeface="Arial"/>
            </a:endParaRPr>
          </a:p>
        </p:txBody>
      </p:sp>
      <p:grpSp>
        <p:nvGrpSpPr>
          <p:cNvPr id="1247" name="Google Shape;1247;g24ca842c13c_1_63"/>
          <p:cNvGrpSpPr/>
          <p:nvPr/>
        </p:nvGrpSpPr>
        <p:grpSpPr>
          <a:xfrm>
            <a:off x="276226" y="1090232"/>
            <a:ext cx="11448900" cy="106800"/>
            <a:chOff x="276226" y="1309307"/>
            <a:chExt cx="11448900" cy="106800"/>
          </a:xfrm>
        </p:grpSpPr>
        <p:cxnSp>
          <p:nvCxnSpPr>
            <p:cNvPr id="1248" name="Google Shape;1248;g24ca842c13c_1_63"/>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49" name="Google Shape;1249;g24ca842c13c_1_63"/>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250" name="Google Shape;1250;g24ca842c13c_1_63"/>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251" name="Google Shape;1251;g24ca842c13c_1_63"/>
          <p:cNvSpPr txBox="1"/>
          <p:nvPr/>
        </p:nvSpPr>
        <p:spPr>
          <a:xfrm>
            <a:off x="276225" y="1696275"/>
            <a:ext cx="11759100" cy="15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t>Để cải thiện chất lượng màu sắc ngày càng chân thực:</a:t>
            </a:r>
            <a:endParaRPr sz="2000"/>
          </a:p>
          <a:p>
            <a:pPr marL="457200" lvl="0" indent="-355600" algn="l" rtl="0">
              <a:lnSpc>
                <a:spcPct val="115000"/>
              </a:lnSpc>
              <a:spcBef>
                <a:spcPts val="0"/>
              </a:spcBef>
              <a:spcAft>
                <a:spcPts val="0"/>
              </a:spcAft>
              <a:buSzPts val="2000"/>
              <a:buChar char="●"/>
            </a:pPr>
            <a:r>
              <a:rPr lang="en-US" sz="2000"/>
              <a:t>Tăng cường khả năng hiểu ngữ cảnh của tấm ảnh đầu vào (semantic segmentation problem). [10]</a:t>
            </a:r>
            <a:endParaRPr sz="2000"/>
          </a:p>
          <a:p>
            <a:pPr marL="457200" lvl="0" indent="-355600" algn="l" rtl="0">
              <a:lnSpc>
                <a:spcPct val="115000"/>
              </a:lnSpc>
              <a:spcBef>
                <a:spcPts val="0"/>
              </a:spcBef>
              <a:spcAft>
                <a:spcPts val="0"/>
              </a:spcAft>
              <a:buSzPts val="2000"/>
              <a:buChar char="●"/>
            </a:pPr>
            <a:r>
              <a:rPr lang="en-US" sz="2000"/>
              <a:t>Tăng cường dữ liệu training. [11]</a:t>
            </a:r>
            <a:endParaRPr sz="2000"/>
          </a:p>
          <a:p>
            <a:pPr marL="457200" lvl="0" indent="-355600" algn="l" rtl="0">
              <a:lnSpc>
                <a:spcPct val="115000"/>
              </a:lnSpc>
              <a:spcBef>
                <a:spcPts val="0"/>
              </a:spcBef>
              <a:spcAft>
                <a:spcPts val="0"/>
              </a:spcAft>
              <a:buSzPts val="2000"/>
              <a:buChar char="●"/>
            </a:pPr>
            <a:r>
              <a:rPr lang="en-US" sz="2000"/>
              <a:t>Kết hợp các thông tin thêm (bối cảnh, màu sắc). [12]</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g24d006fe8f5_7_59"/>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DS231 – NHẬP MÔN THỊ GIÁC MÁY TÍNH</a:t>
            </a:r>
            <a:endParaRPr/>
          </a:p>
        </p:txBody>
      </p:sp>
      <p:sp>
        <p:nvSpPr>
          <p:cNvPr id="1274" name="Google Shape;1274;g24d006fe8f5_7_59"/>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15</a:t>
            </a:fld>
            <a:endParaRPr sz="1600">
              <a:solidFill>
                <a:schemeClr val="dk1"/>
              </a:solidFill>
              <a:latin typeface="Arial"/>
              <a:ea typeface="Arial"/>
              <a:cs typeface="Arial"/>
              <a:sym typeface="Arial"/>
            </a:endParaRPr>
          </a:p>
        </p:txBody>
      </p:sp>
      <p:sp>
        <p:nvSpPr>
          <p:cNvPr id="1275" name="Google Shape;1275;g24d006fe8f5_7_5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76" name="Google Shape;1276;g24d006fe8f5_7_5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77" name="Google Shape;1277;g24d006fe8f5_7_59"/>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15</a:t>
            </a:fld>
            <a:endParaRPr sz="1600" b="0" i="0" u="none" strike="noStrike" cap="none">
              <a:solidFill>
                <a:schemeClr val="dk1"/>
              </a:solidFill>
              <a:latin typeface="Arial"/>
              <a:ea typeface="Arial"/>
              <a:cs typeface="Arial"/>
              <a:sym typeface="Arial"/>
            </a:endParaRPr>
          </a:p>
        </p:txBody>
      </p:sp>
      <p:sp>
        <p:nvSpPr>
          <p:cNvPr id="1278" name="Google Shape;1278;g24d006fe8f5_7_5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279" name="Google Shape;1279;g24d006fe8f5_7_5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grpSp>
        <p:nvGrpSpPr>
          <p:cNvPr id="1280" name="Google Shape;1280;g24d006fe8f5_7_59"/>
          <p:cNvGrpSpPr/>
          <p:nvPr/>
        </p:nvGrpSpPr>
        <p:grpSpPr>
          <a:xfrm>
            <a:off x="276226" y="1090232"/>
            <a:ext cx="11448900" cy="106800"/>
            <a:chOff x="276226" y="1309307"/>
            <a:chExt cx="11448900" cy="106800"/>
          </a:xfrm>
        </p:grpSpPr>
        <p:cxnSp>
          <p:nvCxnSpPr>
            <p:cNvPr id="1281" name="Google Shape;1281;g24d006fe8f5_7_59"/>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282" name="Google Shape;1282;g24d006fe8f5_7_59"/>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283" name="Google Shape;1283;g24d006fe8f5_7_59"/>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284" name="Google Shape;1284;g24d006fe8f5_7_59"/>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References</a:t>
            </a:r>
            <a:endParaRPr sz="1400" b="0" i="0" u="none" strike="noStrike" cap="none">
              <a:solidFill>
                <a:srgbClr val="000000"/>
              </a:solidFill>
              <a:latin typeface="Arial"/>
              <a:ea typeface="Arial"/>
              <a:cs typeface="Arial"/>
              <a:sym typeface="Arial"/>
            </a:endParaRPr>
          </a:p>
        </p:txBody>
      </p:sp>
      <p:sp>
        <p:nvSpPr>
          <p:cNvPr id="1285" name="Google Shape;1285;g24d006fe8f5_7_59"/>
          <p:cNvSpPr txBox="1"/>
          <p:nvPr/>
        </p:nvSpPr>
        <p:spPr>
          <a:xfrm>
            <a:off x="276225" y="1308727"/>
            <a:ext cx="11448900" cy="482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chemeClr val="dk1"/>
                </a:solidFill>
              </a:rPr>
              <a:t>[7]  </a:t>
            </a:r>
            <a:r>
              <a:rPr lang="en-US" sz="1600">
                <a:solidFill>
                  <a:srgbClr val="222222"/>
                </a:solidFill>
                <a:highlight>
                  <a:schemeClr val="lt1"/>
                </a:highlight>
              </a:rPr>
              <a:t>Zhang, Richard, Phillip Isola, and Alexei A. Efros. "Colorful image colorization." </a:t>
            </a:r>
            <a:r>
              <a:rPr lang="en-US" sz="1600" i="1">
                <a:solidFill>
                  <a:srgbClr val="222222"/>
                </a:solidFill>
                <a:highlight>
                  <a:schemeClr val="lt1"/>
                </a:highlight>
              </a:rPr>
              <a:t>Computer Vision–ECCV 2016: 14th European Conference, Amsterdam, The Netherlands, October 11-14, 2016, Proceedings, Part III 14</a:t>
            </a:r>
            <a:r>
              <a:rPr lang="en-US" sz="1600">
                <a:solidFill>
                  <a:srgbClr val="222222"/>
                </a:solidFill>
                <a:highlight>
                  <a:schemeClr val="lt1"/>
                </a:highlight>
              </a:rPr>
              <a:t>. Springer International Publishing, 2016.</a:t>
            </a:r>
            <a:endParaRPr sz="1600">
              <a:solidFill>
                <a:srgbClr val="222222"/>
              </a:solidFill>
              <a:highlight>
                <a:schemeClr val="lt1"/>
              </a:highlight>
            </a:endParaRPr>
          </a:p>
          <a:p>
            <a:pPr marL="0" lvl="0" indent="0" algn="l" rtl="0">
              <a:lnSpc>
                <a:spcPct val="115000"/>
              </a:lnSpc>
              <a:spcBef>
                <a:spcPts val="2000"/>
              </a:spcBef>
              <a:spcAft>
                <a:spcPts val="0"/>
              </a:spcAft>
              <a:buNone/>
            </a:pPr>
            <a:r>
              <a:rPr lang="en-US" sz="1600">
                <a:solidFill>
                  <a:srgbClr val="222222"/>
                </a:solidFill>
                <a:highlight>
                  <a:schemeClr val="lt1"/>
                </a:highlight>
              </a:rPr>
              <a:t>[8]  Levin, Anat, Dani Lischinski, and Yair Weiss. "Colorization using optimization." </a:t>
            </a:r>
            <a:r>
              <a:rPr lang="en-US" sz="1600" i="1">
                <a:solidFill>
                  <a:srgbClr val="222222"/>
                </a:solidFill>
                <a:highlight>
                  <a:schemeClr val="lt1"/>
                </a:highlight>
              </a:rPr>
              <a:t>ACM SIGGRAPH 2004 Papers</a:t>
            </a:r>
            <a:r>
              <a:rPr lang="en-US" sz="1600">
                <a:solidFill>
                  <a:srgbClr val="222222"/>
                </a:solidFill>
                <a:highlight>
                  <a:schemeClr val="lt1"/>
                </a:highlight>
              </a:rPr>
              <a:t>. 2004. 689-694.</a:t>
            </a:r>
            <a:endParaRPr sz="1600">
              <a:solidFill>
                <a:srgbClr val="222222"/>
              </a:solidFill>
              <a:highlight>
                <a:schemeClr val="lt1"/>
              </a:highlight>
            </a:endParaRPr>
          </a:p>
          <a:p>
            <a:pPr marL="0" lvl="0" indent="0" algn="l" rtl="0">
              <a:lnSpc>
                <a:spcPct val="115000"/>
              </a:lnSpc>
              <a:spcBef>
                <a:spcPts val="2000"/>
              </a:spcBef>
              <a:spcAft>
                <a:spcPts val="0"/>
              </a:spcAft>
              <a:buNone/>
            </a:pPr>
            <a:r>
              <a:rPr lang="en-US" sz="1600">
                <a:solidFill>
                  <a:srgbClr val="222222"/>
                </a:solidFill>
                <a:highlight>
                  <a:schemeClr val="lt1"/>
                </a:highlight>
              </a:rPr>
              <a:t>[9]  Zhang, Richard, et al. "Real-time user-guided image colorization with learned deep priors." </a:t>
            </a:r>
            <a:r>
              <a:rPr lang="en-US" sz="1600" i="1">
                <a:solidFill>
                  <a:srgbClr val="222222"/>
                </a:solidFill>
                <a:highlight>
                  <a:schemeClr val="lt1"/>
                </a:highlight>
              </a:rPr>
              <a:t>arXiv preprint arXiv:1705.02999</a:t>
            </a:r>
            <a:r>
              <a:rPr lang="en-US" sz="1600">
                <a:solidFill>
                  <a:srgbClr val="222222"/>
                </a:solidFill>
                <a:highlight>
                  <a:schemeClr val="lt1"/>
                </a:highlight>
              </a:rPr>
              <a:t> (2017).</a:t>
            </a:r>
            <a:endParaRPr sz="1600">
              <a:solidFill>
                <a:srgbClr val="222222"/>
              </a:solidFill>
              <a:highlight>
                <a:schemeClr val="lt1"/>
              </a:highlight>
            </a:endParaRPr>
          </a:p>
          <a:p>
            <a:pPr marL="0" lvl="0" indent="0" algn="l" rtl="0">
              <a:lnSpc>
                <a:spcPct val="115000"/>
              </a:lnSpc>
              <a:spcBef>
                <a:spcPts val="2000"/>
              </a:spcBef>
              <a:spcAft>
                <a:spcPts val="0"/>
              </a:spcAft>
              <a:buNone/>
            </a:pPr>
            <a:r>
              <a:rPr lang="en-US" sz="1600">
                <a:solidFill>
                  <a:srgbClr val="222222"/>
                </a:solidFill>
                <a:highlight>
                  <a:schemeClr val="lt1"/>
                </a:highlight>
              </a:rPr>
              <a:t>[10]  Arbeláez, Pablo, et al. "Semantic segmentation using regions and parts." </a:t>
            </a:r>
            <a:r>
              <a:rPr lang="en-US" sz="1600" i="1">
                <a:solidFill>
                  <a:srgbClr val="222222"/>
                </a:solidFill>
                <a:highlight>
                  <a:schemeClr val="lt1"/>
                </a:highlight>
              </a:rPr>
              <a:t>2012 IEEE conference on computer vision and pattern recognition</a:t>
            </a:r>
            <a:r>
              <a:rPr lang="en-US" sz="1600">
                <a:solidFill>
                  <a:srgbClr val="222222"/>
                </a:solidFill>
                <a:highlight>
                  <a:schemeClr val="lt1"/>
                </a:highlight>
              </a:rPr>
              <a:t>. IEEE, 2012.</a:t>
            </a:r>
            <a:endParaRPr sz="1600">
              <a:solidFill>
                <a:srgbClr val="222222"/>
              </a:solidFill>
              <a:highlight>
                <a:schemeClr val="lt1"/>
              </a:highlight>
            </a:endParaRPr>
          </a:p>
          <a:p>
            <a:pPr marL="0" lvl="0" indent="0" algn="l" rtl="0">
              <a:lnSpc>
                <a:spcPct val="115000"/>
              </a:lnSpc>
              <a:spcBef>
                <a:spcPts val="2000"/>
              </a:spcBef>
              <a:spcAft>
                <a:spcPts val="0"/>
              </a:spcAft>
              <a:buNone/>
            </a:pPr>
            <a:r>
              <a:rPr lang="en-US" sz="1600">
                <a:solidFill>
                  <a:srgbClr val="222222"/>
                </a:solidFill>
                <a:highlight>
                  <a:schemeClr val="lt1"/>
                </a:highlight>
              </a:rPr>
              <a:t>[11]  ImageNet.</a:t>
            </a:r>
            <a:endParaRPr sz="1600">
              <a:solidFill>
                <a:srgbClr val="222222"/>
              </a:solidFill>
              <a:highlight>
                <a:schemeClr val="lt1"/>
              </a:highlight>
            </a:endParaRPr>
          </a:p>
          <a:p>
            <a:pPr marL="0" lvl="0" indent="0" algn="l" rtl="0">
              <a:lnSpc>
                <a:spcPct val="115000"/>
              </a:lnSpc>
              <a:spcBef>
                <a:spcPts val="2000"/>
              </a:spcBef>
              <a:spcAft>
                <a:spcPts val="2000"/>
              </a:spcAft>
              <a:buNone/>
            </a:pPr>
            <a:r>
              <a:rPr lang="en-US" sz="1600">
                <a:solidFill>
                  <a:srgbClr val="222222"/>
                </a:solidFill>
                <a:highlight>
                  <a:schemeClr val="lt1"/>
                </a:highlight>
              </a:rPr>
              <a:t>[12]  Wang, Qianqian, Xiaowei Zhou, and Kostas Daniilidis. "Multi-image semantic matching by mining consistent features." </a:t>
            </a:r>
            <a:r>
              <a:rPr lang="en-US" sz="1600" i="1">
                <a:solidFill>
                  <a:srgbClr val="222222"/>
                </a:solidFill>
                <a:highlight>
                  <a:schemeClr val="lt1"/>
                </a:highlight>
              </a:rPr>
              <a:t>Proceedings of the IEEE conference on computer vision and pattern recognition</a:t>
            </a:r>
            <a:r>
              <a:rPr lang="en-US" sz="1600">
                <a:solidFill>
                  <a:srgbClr val="222222"/>
                </a:solidFill>
                <a:highlight>
                  <a:schemeClr val="lt1"/>
                </a:highlight>
              </a:rPr>
              <a:t>. 2018.</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24bec84ef89_2_23"/>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954" name="Google Shape;954;g24bec84ef89_2_23"/>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2</a:t>
            </a:fld>
            <a:endParaRPr sz="1600">
              <a:solidFill>
                <a:schemeClr val="dk1"/>
              </a:solidFill>
              <a:latin typeface="Arial"/>
              <a:ea typeface="Arial"/>
              <a:cs typeface="Arial"/>
              <a:sym typeface="Arial"/>
            </a:endParaRPr>
          </a:p>
        </p:txBody>
      </p:sp>
      <p:sp>
        <p:nvSpPr>
          <p:cNvPr id="955" name="Google Shape;955;g24bec84ef89_2_2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956" name="Google Shape;956;g24bec84ef89_2_2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57" name="Google Shape;957;g24bec84ef89_2_23"/>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2</a:t>
            </a:fld>
            <a:endParaRPr sz="1600" b="0" i="0" u="none" strike="noStrike" cap="none">
              <a:solidFill>
                <a:schemeClr val="dk1"/>
              </a:solidFill>
              <a:latin typeface="Arial"/>
              <a:ea typeface="Arial"/>
              <a:cs typeface="Arial"/>
              <a:sym typeface="Arial"/>
            </a:endParaRPr>
          </a:p>
        </p:txBody>
      </p:sp>
      <p:sp>
        <p:nvSpPr>
          <p:cNvPr id="958" name="Google Shape;958;g24bec84ef89_2_2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959" name="Google Shape;959;g24bec84ef89_2_2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60" name="Google Shape;960;g24bec84ef89_2_23"/>
          <p:cNvSpPr txBox="1"/>
          <p:nvPr/>
        </p:nvSpPr>
        <p:spPr>
          <a:xfrm>
            <a:off x="276225" y="480000"/>
            <a:ext cx="11448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rgbClr val="0C0C0C"/>
                </a:solidFill>
              </a:rPr>
              <a:t>Black and white image colorizations</a:t>
            </a:r>
            <a:endParaRPr sz="1400" b="0" i="0" u="none" strike="noStrike" cap="none">
              <a:solidFill>
                <a:srgbClr val="000000"/>
              </a:solidFill>
              <a:latin typeface="Arial"/>
              <a:ea typeface="Arial"/>
              <a:cs typeface="Arial"/>
              <a:sym typeface="Arial"/>
            </a:endParaRPr>
          </a:p>
        </p:txBody>
      </p:sp>
      <p:grpSp>
        <p:nvGrpSpPr>
          <p:cNvPr id="961" name="Google Shape;961;g24bec84ef89_2_23"/>
          <p:cNvGrpSpPr/>
          <p:nvPr/>
        </p:nvGrpSpPr>
        <p:grpSpPr>
          <a:xfrm>
            <a:off x="276226" y="1090232"/>
            <a:ext cx="11448900" cy="106800"/>
            <a:chOff x="276226" y="1309307"/>
            <a:chExt cx="11448900" cy="106800"/>
          </a:xfrm>
        </p:grpSpPr>
        <p:cxnSp>
          <p:nvCxnSpPr>
            <p:cNvPr id="962" name="Google Shape;962;g24bec84ef89_2_23"/>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63" name="Google Shape;963;g24bec84ef89_2_23"/>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64" name="Google Shape;964;g24bec84ef89_2_23"/>
          <p:cNvSpPr txBox="1"/>
          <p:nvPr/>
        </p:nvSpPr>
        <p:spPr>
          <a:xfrm>
            <a:off x="1120641" y="114300"/>
            <a:ext cx="9972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7F7F7F"/>
                </a:solidFill>
              </a:rPr>
              <a:t>Application of Computer Vision Techniques in Photography</a:t>
            </a:r>
            <a:endParaRPr sz="1400" b="0" i="0" u="none" strike="noStrike" cap="none">
              <a:solidFill>
                <a:srgbClr val="000000"/>
              </a:solidFill>
              <a:latin typeface="Arial"/>
              <a:ea typeface="Arial"/>
              <a:cs typeface="Arial"/>
              <a:sym typeface="Arial"/>
            </a:endParaRPr>
          </a:p>
        </p:txBody>
      </p:sp>
      <p:sp>
        <p:nvSpPr>
          <p:cNvPr id="965" name="Google Shape;965;g24bec84ef89_2_23"/>
          <p:cNvSpPr txBox="1"/>
          <p:nvPr/>
        </p:nvSpPr>
        <p:spPr>
          <a:xfrm>
            <a:off x="411325" y="4657275"/>
            <a:ext cx="63867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7 </a:t>
            </a:r>
            <a:r>
              <a:rPr lang="en-US" sz="3000" b="1">
                <a:solidFill>
                  <a:srgbClr val="0070C0"/>
                </a:solidFill>
              </a:rPr>
              <a:t>Phương Pháp Khắc Phục</a:t>
            </a:r>
            <a:endParaRPr sz="3000" b="1" i="0" u="none" strike="noStrike" cap="none">
              <a:solidFill>
                <a:srgbClr val="0070C0"/>
              </a:solidFill>
              <a:latin typeface="Arial"/>
              <a:ea typeface="Arial"/>
              <a:cs typeface="Arial"/>
              <a:sym typeface="Arial"/>
            </a:endParaRPr>
          </a:p>
        </p:txBody>
      </p:sp>
      <p:sp>
        <p:nvSpPr>
          <p:cNvPr id="966" name="Google Shape;966;g24bec84ef89_2_23"/>
          <p:cNvSpPr txBox="1"/>
          <p:nvPr/>
        </p:nvSpPr>
        <p:spPr>
          <a:xfrm>
            <a:off x="6964862" y="3703144"/>
            <a:ext cx="51030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6 Nh</a:t>
            </a:r>
            <a:r>
              <a:rPr lang="en-US" sz="3000" b="1">
                <a:solidFill>
                  <a:srgbClr val="0070C0"/>
                </a:solidFill>
              </a:rPr>
              <a:t>ược Điểm</a:t>
            </a:r>
            <a:endParaRPr sz="3000" b="1" i="0" u="none" strike="noStrike" cap="none">
              <a:solidFill>
                <a:srgbClr val="0070C0"/>
              </a:solidFill>
              <a:latin typeface="Arial"/>
              <a:ea typeface="Arial"/>
              <a:cs typeface="Arial"/>
              <a:sym typeface="Arial"/>
            </a:endParaRPr>
          </a:p>
        </p:txBody>
      </p:sp>
      <p:sp>
        <p:nvSpPr>
          <p:cNvPr id="967" name="Google Shape;967;g24bec84ef89_2_23"/>
          <p:cNvSpPr txBox="1"/>
          <p:nvPr/>
        </p:nvSpPr>
        <p:spPr>
          <a:xfrm>
            <a:off x="411324" y="3717168"/>
            <a:ext cx="44772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5 </a:t>
            </a:r>
            <a:r>
              <a:rPr lang="en-US" sz="3000" b="1">
                <a:solidFill>
                  <a:srgbClr val="0070C0"/>
                </a:solidFill>
              </a:rPr>
              <a:t>Ưu Điểm</a:t>
            </a:r>
            <a:endParaRPr sz="3000" b="1" i="0" u="none" strike="noStrike" cap="none">
              <a:solidFill>
                <a:srgbClr val="0070C0"/>
              </a:solidFill>
              <a:latin typeface="Arial"/>
              <a:ea typeface="Arial"/>
              <a:cs typeface="Arial"/>
              <a:sym typeface="Arial"/>
            </a:endParaRPr>
          </a:p>
        </p:txBody>
      </p:sp>
      <p:sp>
        <p:nvSpPr>
          <p:cNvPr id="968" name="Google Shape;968;g24bec84ef89_2_23"/>
          <p:cNvSpPr txBox="1"/>
          <p:nvPr/>
        </p:nvSpPr>
        <p:spPr>
          <a:xfrm>
            <a:off x="6964862" y="2787953"/>
            <a:ext cx="43848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4 </a:t>
            </a:r>
            <a:r>
              <a:rPr lang="en-US" sz="3000" b="1">
                <a:solidFill>
                  <a:srgbClr val="0070C0"/>
                </a:solidFill>
              </a:rPr>
              <a:t>Đánh Giá</a:t>
            </a:r>
            <a:endParaRPr sz="3000" b="1" i="0" u="none" strike="noStrike" cap="none">
              <a:solidFill>
                <a:srgbClr val="0070C0"/>
              </a:solidFill>
              <a:latin typeface="Arial"/>
              <a:ea typeface="Arial"/>
              <a:cs typeface="Arial"/>
              <a:sym typeface="Arial"/>
            </a:endParaRPr>
          </a:p>
        </p:txBody>
      </p:sp>
      <p:sp>
        <p:nvSpPr>
          <p:cNvPr id="969" name="Google Shape;969;g24bec84ef89_2_23"/>
          <p:cNvSpPr txBox="1"/>
          <p:nvPr/>
        </p:nvSpPr>
        <p:spPr>
          <a:xfrm>
            <a:off x="411324" y="2777062"/>
            <a:ext cx="63867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3 </a:t>
            </a:r>
            <a:r>
              <a:rPr lang="en-US" sz="3000" b="1">
                <a:solidFill>
                  <a:srgbClr val="0070C0"/>
                </a:solidFill>
              </a:rPr>
              <a:t>Phương Pháp Tiếp Cận</a:t>
            </a:r>
            <a:endParaRPr sz="3000" b="0" i="0" u="none" strike="noStrike" cap="none">
              <a:solidFill>
                <a:srgbClr val="000000"/>
              </a:solidFill>
              <a:latin typeface="Arial"/>
              <a:ea typeface="Arial"/>
              <a:cs typeface="Arial"/>
              <a:sym typeface="Arial"/>
            </a:endParaRPr>
          </a:p>
        </p:txBody>
      </p:sp>
      <p:sp>
        <p:nvSpPr>
          <p:cNvPr id="970" name="Google Shape;970;g24bec84ef89_2_23"/>
          <p:cNvSpPr txBox="1"/>
          <p:nvPr/>
        </p:nvSpPr>
        <p:spPr>
          <a:xfrm>
            <a:off x="6964851" y="1845675"/>
            <a:ext cx="60447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2 </a:t>
            </a:r>
            <a:r>
              <a:rPr lang="en-US" sz="3000" b="1">
                <a:solidFill>
                  <a:srgbClr val="0070C0"/>
                </a:solidFill>
              </a:rPr>
              <a:t>Bối Cảnh Bài Toán</a:t>
            </a:r>
            <a:endParaRPr sz="3000" b="1" i="0" u="none" strike="noStrike" cap="none">
              <a:solidFill>
                <a:srgbClr val="0070C0"/>
              </a:solidFill>
              <a:latin typeface="Arial"/>
              <a:ea typeface="Arial"/>
              <a:cs typeface="Arial"/>
              <a:sym typeface="Arial"/>
            </a:endParaRPr>
          </a:p>
        </p:txBody>
      </p:sp>
      <p:sp>
        <p:nvSpPr>
          <p:cNvPr id="971" name="Google Shape;971;g24bec84ef89_2_23"/>
          <p:cNvSpPr txBox="1"/>
          <p:nvPr/>
        </p:nvSpPr>
        <p:spPr>
          <a:xfrm>
            <a:off x="411325" y="1840275"/>
            <a:ext cx="52215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1 Giới Thiệu b</a:t>
            </a:r>
            <a:r>
              <a:rPr lang="en-US" sz="3000" b="1">
                <a:solidFill>
                  <a:srgbClr val="0070C0"/>
                </a:solidFill>
              </a:rPr>
              <a:t>ài toán</a:t>
            </a:r>
            <a:endParaRPr sz="3000" b="1" i="0" u="none" strike="noStrike" cap="none">
              <a:solidFill>
                <a:srgbClr val="0070C0"/>
              </a:solidFill>
              <a:latin typeface="Arial"/>
              <a:ea typeface="Arial"/>
              <a:cs typeface="Arial"/>
              <a:sym typeface="Arial"/>
            </a:endParaRPr>
          </a:p>
        </p:txBody>
      </p:sp>
      <p:sp>
        <p:nvSpPr>
          <p:cNvPr id="972" name="Google Shape;972;g24bec84ef89_2_23"/>
          <p:cNvSpPr txBox="1"/>
          <p:nvPr/>
        </p:nvSpPr>
        <p:spPr>
          <a:xfrm>
            <a:off x="6964850" y="4667700"/>
            <a:ext cx="5567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000" b="1" i="0" u="none" strike="noStrike" cap="none">
                <a:solidFill>
                  <a:srgbClr val="0070C0"/>
                </a:solidFill>
                <a:latin typeface="Arial"/>
                <a:ea typeface="Arial"/>
                <a:cs typeface="Arial"/>
                <a:sym typeface="Arial"/>
              </a:rPr>
              <a:t>8 </a:t>
            </a:r>
            <a:r>
              <a:rPr lang="en-US" sz="3000" b="1">
                <a:solidFill>
                  <a:srgbClr val="0070C0"/>
                </a:solidFill>
              </a:rPr>
              <a:t>Phương Hướng Cải Tiến</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24ca842c13c_0_16"/>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978" name="Google Shape;978;g24ca842c13c_0_16"/>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3</a:t>
            </a:fld>
            <a:endParaRPr sz="1600">
              <a:solidFill>
                <a:schemeClr val="dk1"/>
              </a:solidFill>
              <a:latin typeface="Arial"/>
              <a:ea typeface="Arial"/>
              <a:cs typeface="Arial"/>
              <a:sym typeface="Arial"/>
            </a:endParaRPr>
          </a:p>
        </p:txBody>
      </p:sp>
      <p:sp>
        <p:nvSpPr>
          <p:cNvPr id="979" name="Google Shape;979;g24ca842c13c_0_16"/>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980" name="Google Shape;980;g24ca842c13c_0_16"/>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81" name="Google Shape;981;g24ca842c13c_0_16"/>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3</a:t>
            </a:fld>
            <a:endParaRPr sz="1600" b="0" i="0" u="none" strike="noStrike" cap="none">
              <a:solidFill>
                <a:schemeClr val="dk1"/>
              </a:solidFill>
              <a:latin typeface="Arial"/>
              <a:ea typeface="Arial"/>
              <a:cs typeface="Arial"/>
              <a:sym typeface="Arial"/>
            </a:endParaRPr>
          </a:p>
        </p:txBody>
      </p:sp>
      <p:sp>
        <p:nvSpPr>
          <p:cNvPr id="982" name="Google Shape;982;g24ca842c13c_0_16"/>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983" name="Google Shape;983;g24ca842c13c_0_16"/>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84" name="Google Shape;984;g24ca842c13c_0_16"/>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1 Giới thiệu bài toán</a:t>
            </a:r>
            <a:endParaRPr sz="1400" b="0" i="0" u="none" strike="noStrike" cap="none">
              <a:solidFill>
                <a:srgbClr val="000000"/>
              </a:solidFill>
              <a:latin typeface="Arial"/>
              <a:ea typeface="Arial"/>
              <a:cs typeface="Arial"/>
              <a:sym typeface="Arial"/>
            </a:endParaRPr>
          </a:p>
        </p:txBody>
      </p:sp>
      <p:grpSp>
        <p:nvGrpSpPr>
          <p:cNvPr id="985" name="Google Shape;985;g24ca842c13c_0_16"/>
          <p:cNvGrpSpPr/>
          <p:nvPr/>
        </p:nvGrpSpPr>
        <p:grpSpPr>
          <a:xfrm>
            <a:off x="276226" y="1090232"/>
            <a:ext cx="11448900" cy="106800"/>
            <a:chOff x="276226" y="1309307"/>
            <a:chExt cx="11448900" cy="106800"/>
          </a:xfrm>
        </p:grpSpPr>
        <p:cxnSp>
          <p:nvCxnSpPr>
            <p:cNvPr id="986" name="Google Shape;986;g24ca842c13c_0_16"/>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987" name="Google Shape;987;g24ca842c13c_0_16"/>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88" name="Google Shape;988;g24ca842c13c_0_16"/>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989" name="Google Shape;989;g24ca842c13c_0_16">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24ca842c13c_0_16"/>
          <p:cNvSpPr txBox="1"/>
          <p:nvPr/>
        </p:nvSpPr>
        <p:spPr>
          <a:xfrm>
            <a:off x="347725" y="1454400"/>
            <a:ext cx="609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91" name="Google Shape;991;g24ca842c13c_0_16"/>
          <p:cNvSpPr txBox="1"/>
          <p:nvPr/>
        </p:nvSpPr>
        <p:spPr>
          <a:xfrm>
            <a:off x="278725" y="1399200"/>
            <a:ext cx="1144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92" name="Google Shape;992;g24ca842c13c_0_16"/>
          <p:cNvSpPr txBox="1"/>
          <p:nvPr/>
        </p:nvSpPr>
        <p:spPr>
          <a:xfrm>
            <a:off x="320125" y="1344000"/>
            <a:ext cx="118719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a:t>Xây dựng ảnh có màu sắc từ những ảnh trắng đen hoặc grayscale nhằm phục vụ nhiều khía cạnh.</a:t>
            </a:r>
            <a:endParaRPr sz="1800"/>
          </a:p>
          <a:p>
            <a:pPr marL="457200" lvl="0" indent="-342900" algn="l" rtl="0">
              <a:lnSpc>
                <a:spcPct val="115000"/>
              </a:lnSpc>
              <a:spcBef>
                <a:spcPts val="0"/>
              </a:spcBef>
              <a:spcAft>
                <a:spcPts val="0"/>
              </a:spcAft>
              <a:buSzPts val="1800"/>
              <a:buChar char="●"/>
            </a:pPr>
            <a:r>
              <a:rPr lang="en-US" sz="1800"/>
              <a:t>Tái hiện lại một bức ảnh màu dưới góc độ màu sắc khác nhau.</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b="1"/>
              <a:t>=&gt; Mục tiêu của bài toán:</a:t>
            </a:r>
            <a:r>
              <a:rPr lang="en-US" sz="1800"/>
              <a:t> Xây dựng một mô hình giúp biến đổi ảnh trắng đen hay grayscale thành một bức ảnh có màu sắc được phân bố hợp lý.</a:t>
            </a:r>
            <a:endParaRPr sz="1800"/>
          </a:p>
        </p:txBody>
      </p:sp>
      <p:sp>
        <p:nvSpPr>
          <p:cNvPr id="993" name="Google Shape;993;g24ca842c13c_0_16"/>
          <p:cNvSpPr txBox="1"/>
          <p:nvPr/>
        </p:nvSpPr>
        <p:spPr>
          <a:xfrm>
            <a:off x="9399725" y="3338075"/>
            <a:ext cx="1587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Output image</a:t>
            </a:r>
            <a:endParaRPr sz="1800" b="1">
              <a:latin typeface="Calibri"/>
              <a:ea typeface="Calibri"/>
              <a:cs typeface="Calibri"/>
              <a:sym typeface="Calibri"/>
            </a:endParaRPr>
          </a:p>
        </p:txBody>
      </p:sp>
      <p:sp>
        <p:nvSpPr>
          <p:cNvPr id="994" name="Google Shape;994;g24ca842c13c_0_16"/>
          <p:cNvSpPr txBox="1"/>
          <p:nvPr/>
        </p:nvSpPr>
        <p:spPr>
          <a:xfrm>
            <a:off x="5207175" y="3338075"/>
            <a:ext cx="1587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Input  image</a:t>
            </a:r>
            <a:endParaRPr sz="1800" b="1">
              <a:latin typeface="Calibri"/>
              <a:ea typeface="Calibri"/>
              <a:cs typeface="Calibri"/>
              <a:sym typeface="Calibri"/>
            </a:endParaRPr>
          </a:p>
        </p:txBody>
      </p:sp>
      <p:sp>
        <p:nvSpPr>
          <p:cNvPr id="995" name="Google Shape;995;g24ca842c13c_0_16"/>
          <p:cNvSpPr txBox="1"/>
          <p:nvPr/>
        </p:nvSpPr>
        <p:spPr>
          <a:xfrm>
            <a:off x="276225" y="4238275"/>
            <a:ext cx="3714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Input:</a:t>
            </a:r>
            <a:r>
              <a:rPr lang="en-US" sz="1800"/>
              <a:t> một bức ảnh trắng đen hoặc grayscale.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Output:</a:t>
            </a:r>
            <a:r>
              <a:rPr lang="en-US" sz="1800"/>
              <a:t> một bức ảnh có màu sắc hợp lý</a:t>
            </a:r>
            <a:endParaRPr sz="1800"/>
          </a:p>
        </p:txBody>
      </p:sp>
      <p:cxnSp>
        <p:nvCxnSpPr>
          <p:cNvPr id="996" name="Google Shape;996;g24ca842c13c_0_16"/>
          <p:cNvCxnSpPr>
            <a:endCxn id="997" idx="1"/>
          </p:cNvCxnSpPr>
          <p:nvPr/>
        </p:nvCxnSpPr>
        <p:spPr>
          <a:xfrm rot="10800000" flipH="1">
            <a:off x="7716400" y="4845401"/>
            <a:ext cx="817200" cy="3600"/>
          </a:xfrm>
          <a:prstGeom prst="straightConnector1">
            <a:avLst/>
          </a:prstGeom>
          <a:noFill/>
          <a:ln w="9525" cap="flat" cmpd="sng">
            <a:solidFill>
              <a:schemeClr val="dk2"/>
            </a:solidFill>
            <a:prstDash val="solid"/>
            <a:round/>
            <a:headEnd type="none" w="med" len="med"/>
            <a:tailEnd type="triangle" w="med" len="med"/>
          </a:ln>
        </p:spPr>
      </p:cxnSp>
      <p:sp>
        <p:nvSpPr>
          <p:cNvPr id="998" name="Google Shape;998;g24ca842c13c_0_16"/>
          <p:cNvSpPr txBox="1"/>
          <p:nvPr/>
        </p:nvSpPr>
        <p:spPr>
          <a:xfrm>
            <a:off x="7592100" y="4462525"/>
            <a:ext cx="1065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Model</a:t>
            </a:r>
            <a:endParaRPr sz="1800" b="1">
              <a:latin typeface="Calibri"/>
              <a:ea typeface="Calibri"/>
              <a:cs typeface="Calibri"/>
              <a:sym typeface="Calibri"/>
            </a:endParaRPr>
          </a:p>
        </p:txBody>
      </p:sp>
      <p:pic>
        <p:nvPicPr>
          <p:cNvPr id="999" name="Google Shape;999;g24ca842c13c_0_16"/>
          <p:cNvPicPr preferRelativeResize="0"/>
          <p:nvPr/>
        </p:nvPicPr>
        <p:blipFill>
          <a:blip r:embed="rId4">
            <a:alphaModFix/>
          </a:blip>
          <a:stretch>
            <a:fillRect/>
          </a:stretch>
        </p:blipFill>
        <p:spPr>
          <a:xfrm>
            <a:off x="4436300" y="3738426"/>
            <a:ext cx="3319250" cy="2213941"/>
          </a:xfrm>
          <a:prstGeom prst="rect">
            <a:avLst/>
          </a:prstGeom>
          <a:noFill/>
          <a:ln>
            <a:noFill/>
          </a:ln>
        </p:spPr>
      </p:pic>
      <p:pic>
        <p:nvPicPr>
          <p:cNvPr id="1000" name="Google Shape;1000;g24ca842c13c_0_16"/>
          <p:cNvPicPr preferRelativeResize="0"/>
          <p:nvPr/>
        </p:nvPicPr>
        <p:blipFill>
          <a:blip r:embed="rId5">
            <a:alphaModFix/>
          </a:blip>
          <a:stretch>
            <a:fillRect/>
          </a:stretch>
        </p:blipFill>
        <p:spPr>
          <a:xfrm>
            <a:off x="8533600" y="3738425"/>
            <a:ext cx="3319250" cy="2213938"/>
          </a:xfrm>
          <a:prstGeom prst="rect">
            <a:avLst/>
          </a:prstGeom>
          <a:noFill/>
          <a:ln>
            <a:noFill/>
          </a:ln>
        </p:spPr>
      </p:pic>
      <p:sp>
        <p:nvSpPr>
          <p:cNvPr id="1001" name="Google Shape;1001;g24ca842c13c_0_16"/>
          <p:cNvSpPr txBox="1"/>
          <p:nvPr/>
        </p:nvSpPr>
        <p:spPr>
          <a:xfrm>
            <a:off x="4864150" y="5940825"/>
            <a:ext cx="2466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Hình 1.1: Ảnh đầu vào</a:t>
            </a:r>
            <a:endParaRPr sz="1800" b="1">
              <a:latin typeface="Calibri"/>
              <a:ea typeface="Calibri"/>
              <a:cs typeface="Calibri"/>
              <a:sym typeface="Calibri"/>
            </a:endParaRPr>
          </a:p>
        </p:txBody>
      </p:sp>
      <p:sp>
        <p:nvSpPr>
          <p:cNvPr id="1002" name="Google Shape;1002;g24ca842c13c_0_16"/>
          <p:cNvSpPr txBox="1"/>
          <p:nvPr/>
        </p:nvSpPr>
        <p:spPr>
          <a:xfrm>
            <a:off x="8959775" y="5940825"/>
            <a:ext cx="2466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Hình 1.2: Ảnh đầu ra</a:t>
            </a:r>
            <a:endParaRPr sz="1800"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24bf8966c68_0_22"/>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008" name="Google Shape;1008;g24bf8966c68_0_22"/>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4</a:t>
            </a:fld>
            <a:endParaRPr sz="1600">
              <a:solidFill>
                <a:schemeClr val="dk1"/>
              </a:solidFill>
              <a:latin typeface="Arial"/>
              <a:ea typeface="Arial"/>
              <a:cs typeface="Arial"/>
              <a:sym typeface="Arial"/>
            </a:endParaRPr>
          </a:p>
        </p:txBody>
      </p:sp>
      <p:sp>
        <p:nvSpPr>
          <p:cNvPr id="1009" name="Google Shape;1009;g24bf8966c68_0_22"/>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10" name="Google Shape;1010;g24bf8966c68_0_22"/>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11" name="Google Shape;1011;g24bf8966c68_0_22"/>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4</a:t>
            </a:fld>
            <a:endParaRPr sz="1600" b="0" i="0" u="none" strike="noStrike" cap="none">
              <a:solidFill>
                <a:schemeClr val="dk1"/>
              </a:solidFill>
              <a:latin typeface="Arial"/>
              <a:ea typeface="Arial"/>
              <a:cs typeface="Arial"/>
              <a:sym typeface="Arial"/>
            </a:endParaRPr>
          </a:p>
        </p:txBody>
      </p:sp>
      <p:sp>
        <p:nvSpPr>
          <p:cNvPr id="1012" name="Google Shape;1012;g24bf8966c68_0_22"/>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13" name="Google Shape;1013;g24bf8966c68_0_22"/>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14" name="Google Shape;1014;g24bf8966c68_0_22"/>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2 Bối cảnh bài toán</a:t>
            </a:r>
            <a:endParaRPr sz="1400" b="0" i="0" u="none" strike="noStrike" cap="none">
              <a:solidFill>
                <a:srgbClr val="000000"/>
              </a:solidFill>
              <a:latin typeface="Arial"/>
              <a:ea typeface="Arial"/>
              <a:cs typeface="Arial"/>
              <a:sym typeface="Arial"/>
            </a:endParaRPr>
          </a:p>
        </p:txBody>
      </p:sp>
      <p:grpSp>
        <p:nvGrpSpPr>
          <p:cNvPr id="1015" name="Google Shape;1015;g24bf8966c68_0_22"/>
          <p:cNvGrpSpPr/>
          <p:nvPr/>
        </p:nvGrpSpPr>
        <p:grpSpPr>
          <a:xfrm>
            <a:off x="276226" y="1090232"/>
            <a:ext cx="11448900" cy="106800"/>
            <a:chOff x="276226" y="1309307"/>
            <a:chExt cx="11448900" cy="106800"/>
          </a:xfrm>
        </p:grpSpPr>
        <p:cxnSp>
          <p:nvCxnSpPr>
            <p:cNvPr id="1016" name="Google Shape;1016;g24bf8966c68_0_22"/>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17" name="Google Shape;1017;g24bf8966c68_0_22"/>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18" name="Google Shape;1018;g24bf8966c68_0_22"/>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019" name="Google Shape;1019;g24bf8966c68_0_22">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g24bf8966c68_0_22"/>
          <p:cNvSpPr txBox="1"/>
          <p:nvPr/>
        </p:nvSpPr>
        <p:spPr>
          <a:xfrm>
            <a:off x="333925" y="1426800"/>
            <a:ext cx="11384100" cy="392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Ràng buộc:</a:t>
            </a:r>
            <a:endParaRPr sz="1800" b="1"/>
          </a:p>
          <a:p>
            <a:pPr marL="457200" lvl="0" indent="-342900" algn="l" rtl="0">
              <a:lnSpc>
                <a:spcPct val="115000"/>
              </a:lnSpc>
              <a:spcBef>
                <a:spcPts val="0"/>
              </a:spcBef>
              <a:spcAft>
                <a:spcPts val="0"/>
              </a:spcAft>
              <a:buSzPts val="1800"/>
              <a:buChar char="●"/>
            </a:pPr>
            <a:r>
              <a:rPr lang="en-US" sz="1800"/>
              <a:t>Trong những năm gần đây, có rất nhiều nghiên cứu chú trọng vào việc đưa ra các phương pháp tạo màu sao cho giống với ground truth nhất có thể.</a:t>
            </a:r>
            <a:endParaRPr sz="1800"/>
          </a:p>
          <a:p>
            <a:pPr marL="457200" lvl="0" indent="-342900" algn="l" rtl="0">
              <a:lnSpc>
                <a:spcPct val="115000"/>
              </a:lnSpc>
              <a:spcBef>
                <a:spcPts val="0"/>
              </a:spcBef>
              <a:spcAft>
                <a:spcPts val="0"/>
              </a:spcAft>
              <a:buSzPts val="1800"/>
              <a:buChar char="●"/>
            </a:pPr>
            <a:r>
              <a:rPr lang="en-US" sz="1800"/>
              <a:t>Trong bài báo cáo này, mục tiêu chính là tạo một mô hình biến đổi thành ảnh có màu sắc hợp lý mà không cần phải giống hoàn toàn với ground truth. </a:t>
            </a:r>
            <a:endParaRPr sz="1800"/>
          </a:p>
          <a:p>
            <a:pPr marL="45720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US" sz="1800" b="1"/>
              <a:t>Ứng dụng:</a:t>
            </a:r>
            <a:endParaRPr sz="1800" b="1"/>
          </a:p>
          <a:p>
            <a:pPr marL="457200" lvl="0" indent="-342900" algn="l" rtl="0">
              <a:lnSpc>
                <a:spcPct val="115000"/>
              </a:lnSpc>
              <a:spcBef>
                <a:spcPts val="0"/>
              </a:spcBef>
              <a:spcAft>
                <a:spcPts val="0"/>
              </a:spcAft>
              <a:buSzPts val="1800"/>
              <a:buChar char="●"/>
            </a:pPr>
            <a:r>
              <a:rPr lang="en-US" sz="1800"/>
              <a:t>Khôi phục màu sắc trong ảnh cũ.</a:t>
            </a:r>
            <a:endParaRPr sz="1800"/>
          </a:p>
          <a:p>
            <a:pPr marL="457200" lvl="0" indent="-342900" algn="l" rtl="0">
              <a:lnSpc>
                <a:spcPct val="115000"/>
              </a:lnSpc>
              <a:spcBef>
                <a:spcPts val="0"/>
              </a:spcBef>
              <a:spcAft>
                <a:spcPts val="0"/>
              </a:spcAft>
              <a:buSzPts val="1800"/>
              <a:buChar char="●"/>
            </a:pPr>
            <a:r>
              <a:rPr lang="en-US" sz="1800"/>
              <a:t>Phục hồi hình ảnh lịch sử.</a:t>
            </a:r>
            <a:endParaRPr sz="1800"/>
          </a:p>
          <a:p>
            <a:pPr marL="457200" lvl="0" indent="-342900" algn="l" rtl="0">
              <a:lnSpc>
                <a:spcPct val="115000"/>
              </a:lnSpc>
              <a:spcBef>
                <a:spcPts val="0"/>
              </a:spcBef>
              <a:spcAft>
                <a:spcPts val="0"/>
              </a:spcAft>
              <a:buSzPts val="1800"/>
              <a:buChar char="●"/>
            </a:pPr>
            <a:r>
              <a:rPr lang="en-US" sz="1800"/>
              <a:t>Phân tích ảnh và nhận dạng đối tượng.</a:t>
            </a:r>
            <a:endParaRPr sz="1800"/>
          </a:p>
          <a:p>
            <a:pPr marL="457200" lvl="0" indent="-342900" algn="l" rtl="0">
              <a:lnSpc>
                <a:spcPct val="115000"/>
              </a:lnSpc>
              <a:spcBef>
                <a:spcPts val="0"/>
              </a:spcBef>
              <a:spcAft>
                <a:spcPts val="0"/>
              </a:spcAft>
              <a:buSzPts val="1800"/>
              <a:buChar char="●"/>
            </a:pPr>
            <a:r>
              <a:rPr lang="en-US" sz="1800"/>
              <a:t>Tạo hiệu ứng và thẩm mỹ.</a:t>
            </a:r>
            <a:endParaRPr sz="1800"/>
          </a:p>
          <a:p>
            <a:pPr marL="457200" lvl="0" indent="-342900" algn="l" rtl="0">
              <a:lnSpc>
                <a:spcPct val="115000"/>
              </a:lnSpc>
              <a:spcBef>
                <a:spcPts val="0"/>
              </a:spcBef>
              <a:spcAft>
                <a:spcPts val="0"/>
              </a:spcAft>
              <a:buSzPts val="1800"/>
              <a:buChar char="●"/>
            </a:pPr>
            <a:r>
              <a:rPr lang="en-US" sz="1800"/>
              <a:t>Nghiên cứu màu sắc và mô hình hóa.</a:t>
            </a:r>
            <a:endParaRPr sz="1800"/>
          </a:p>
        </p:txBody>
      </p:sp>
      <p:pic>
        <p:nvPicPr>
          <p:cNvPr id="1021" name="Google Shape;1021;g24bf8966c68_0_22"/>
          <p:cNvPicPr preferRelativeResize="0"/>
          <p:nvPr/>
        </p:nvPicPr>
        <p:blipFill>
          <a:blip r:embed="rId4">
            <a:alphaModFix/>
          </a:blip>
          <a:stretch>
            <a:fillRect/>
          </a:stretch>
        </p:blipFill>
        <p:spPr>
          <a:xfrm>
            <a:off x="5092400" y="3552137"/>
            <a:ext cx="3079275" cy="2053875"/>
          </a:xfrm>
          <a:prstGeom prst="rect">
            <a:avLst/>
          </a:prstGeom>
          <a:noFill/>
          <a:ln>
            <a:noFill/>
          </a:ln>
        </p:spPr>
      </p:pic>
      <p:pic>
        <p:nvPicPr>
          <p:cNvPr id="1022" name="Google Shape;1022;g24bf8966c68_0_22"/>
          <p:cNvPicPr preferRelativeResize="0"/>
          <p:nvPr/>
        </p:nvPicPr>
        <p:blipFill>
          <a:blip r:embed="rId5">
            <a:alphaModFix/>
          </a:blip>
          <a:stretch>
            <a:fillRect/>
          </a:stretch>
        </p:blipFill>
        <p:spPr>
          <a:xfrm>
            <a:off x="8836575" y="3552125"/>
            <a:ext cx="3079275" cy="2053875"/>
          </a:xfrm>
          <a:prstGeom prst="rect">
            <a:avLst/>
          </a:prstGeom>
          <a:noFill/>
          <a:ln>
            <a:noFill/>
          </a:ln>
        </p:spPr>
      </p:pic>
      <p:sp>
        <p:nvSpPr>
          <p:cNvPr id="1023" name="Google Shape;1023;g24bf8966c68_0_22"/>
          <p:cNvSpPr txBox="1"/>
          <p:nvPr/>
        </p:nvSpPr>
        <p:spPr>
          <a:xfrm>
            <a:off x="5466088" y="3090425"/>
            <a:ext cx="233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Output image</a:t>
            </a:r>
            <a:endParaRPr sz="1800" b="1">
              <a:latin typeface="Calibri"/>
              <a:ea typeface="Calibri"/>
              <a:cs typeface="Calibri"/>
              <a:sym typeface="Calibri"/>
            </a:endParaRPr>
          </a:p>
        </p:txBody>
      </p:sp>
      <p:sp>
        <p:nvSpPr>
          <p:cNvPr id="1024" name="Google Shape;1024;g24bf8966c68_0_22"/>
          <p:cNvSpPr txBox="1"/>
          <p:nvPr/>
        </p:nvSpPr>
        <p:spPr>
          <a:xfrm>
            <a:off x="9210250" y="3090425"/>
            <a:ext cx="233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Ground truth image</a:t>
            </a:r>
            <a:endParaRPr sz="1800" b="1">
              <a:latin typeface="Calibri"/>
              <a:ea typeface="Calibri"/>
              <a:cs typeface="Calibri"/>
              <a:sym typeface="Calibri"/>
            </a:endParaRPr>
          </a:p>
        </p:txBody>
      </p:sp>
      <p:sp>
        <p:nvSpPr>
          <p:cNvPr id="1025" name="Google Shape;1025;g24bf8966c68_0_22"/>
          <p:cNvSpPr txBox="1"/>
          <p:nvPr/>
        </p:nvSpPr>
        <p:spPr>
          <a:xfrm>
            <a:off x="5279188" y="5581475"/>
            <a:ext cx="2705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Hình 2.1: Ảnh đầu ra của mô hình</a:t>
            </a:r>
            <a:endParaRPr sz="1800" b="1">
              <a:latin typeface="Calibri"/>
              <a:ea typeface="Calibri"/>
              <a:cs typeface="Calibri"/>
              <a:sym typeface="Calibri"/>
            </a:endParaRPr>
          </a:p>
        </p:txBody>
      </p:sp>
      <p:sp>
        <p:nvSpPr>
          <p:cNvPr id="1026" name="Google Shape;1026;g24bf8966c68_0_22"/>
          <p:cNvSpPr txBox="1"/>
          <p:nvPr/>
        </p:nvSpPr>
        <p:spPr>
          <a:xfrm>
            <a:off x="9023350" y="5581475"/>
            <a:ext cx="2705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Hình 2.2: Ảnh màu thật ban đầu</a:t>
            </a:r>
            <a:endParaRPr sz="1800" b="1">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24bf8966c68_0_46"/>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032" name="Google Shape;1032;g24bf8966c68_0_46"/>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5</a:t>
            </a:fld>
            <a:endParaRPr sz="1600">
              <a:solidFill>
                <a:schemeClr val="dk1"/>
              </a:solidFill>
              <a:latin typeface="Arial"/>
              <a:ea typeface="Arial"/>
              <a:cs typeface="Arial"/>
              <a:sym typeface="Arial"/>
            </a:endParaRPr>
          </a:p>
        </p:txBody>
      </p:sp>
      <p:sp>
        <p:nvSpPr>
          <p:cNvPr id="1033" name="Google Shape;1033;g24bf8966c68_0_46"/>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34" name="Google Shape;1034;g24bf8966c68_0_46"/>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35" name="Google Shape;1035;g24bf8966c68_0_46"/>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5</a:t>
            </a:fld>
            <a:endParaRPr sz="1600" b="0" i="0" u="none" strike="noStrike" cap="none">
              <a:solidFill>
                <a:schemeClr val="dk1"/>
              </a:solidFill>
              <a:latin typeface="Arial"/>
              <a:ea typeface="Arial"/>
              <a:cs typeface="Arial"/>
              <a:sym typeface="Arial"/>
            </a:endParaRPr>
          </a:p>
        </p:txBody>
      </p:sp>
      <p:sp>
        <p:nvSpPr>
          <p:cNvPr id="1036" name="Google Shape;1036;g24bf8966c68_0_46"/>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37" name="Google Shape;1037;g24bf8966c68_0_46"/>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38" name="Google Shape;1038;g24bf8966c68_0_46"/>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3 Phương pháp tiếp cận</a:t>
            </a:r>
            <a:endParaRPr sz="1400" b="0" i="0" u="none" strike="noStrike" cap="none">
              <a:solidFill>
                <a:srgbClr val="000000"/>
              </a:solidFill>
              <a:latin typeface="Arial"/>
              <a:ea typeface="Arial"/>
              <a:cs typeface="Arial"/>
              <a:sym typeface="Arial"/>
            </a:endParaRPr>
          </a:p>
        </p:txBody>
      </p:sp>
      <p:grpSp>
        <p:nvGrpSpPr>
          <p:cNvPr id="1039" name="Google Shape;1039;g24bf8966c68_0_46"/>
          <p:cNvGrpSpPr/>
          <p:nvPr/>
        </p:nvGrpSpPr>
        <p:grpSpPr>
          <a:xfrm>
            <a:off x="276226" y="1090232"/>
            <a:ext cx="11448900" cy="106800"/>
            <a:chOff x="276226" y="1309307"/>
            <a:chExt cx="11448900" cy="106800"/>
          </a:xfrm>
        </p:grpSpPr>
        <p:cxnSp>
          <p:nvCxnSpPr>
            <p:cNvPr id="1040" name="Google Shape;1040;g24bf8966c68_0_46"/>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41" name="Google Shape;1041;g24bf8966c68_0_46"/>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42" name="Google Shape;1042;g24bf8966c68_0_46"/>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043" name="Google Shape;1043;g24bf8966c68_0_46">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4bf8966c68_0_46"/>
          <p:cNvSpPr txBox="1"/>
          <p:nvPr/>
        </p:nvSpPr>
        <p:spPr>
          <a:xfrm>
            <a:off x="306325" y="1316400"/>
            <a:ext cx="116094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Ảnh đen trắng hay grayscale chỉ có 1 kênh màu =&gt; Tìm 2 kênh màu còn lại.</a:t>
            </a:r>
            <a:endParaRPr sz="1800"/>
          </a:p>
          <a:p>
            <a:pPr marL="457200" lvl="0" indent="-342900" algn="l" rtl="0">
              <a:spcBef>
                <a:spcPts val="0"/>
              </a:spcBef>
              <a:spcAft>
                <a:spcPts val="0"/>
              </a:spcAft>
              <a:buSzPts val="1800"/>
              <a:buChar char="●"/>
            </a:pPr>
            <a:r>
              <a:rPr lang="en-US" sz="1800"/>
              <a:t>Ý tưởng: Huấn luyện mô hình CNN để ánh xạ tới phân phối xác suất để lấy các giá trị màu, sau đó kết hợp ảnh input để cho ra ảnh có màu sắc. [7]</a:t>
            </a:r>
            <a:endParaRPr sz="1800"/>
          </a:p>
        </p:txBody>
      </p:sp>
      <p:pic>
        <p:nvPicPr>
          <p:cNvPr id="1045" name="Google Shape;1045;g24bf8966c68_0_46"/>
          <p:cNvPicPr preferRelativeResize="0"/>
          <p:nvPr/>
        </p:nvPicPr>
        <p:blipFill>
          <a:blip r:embed="rId4">
            <a:alphaModFix/>
          </a:blip>
          <a:stretch>
            <a:fillRect/>
          </a:stretch>
        </p:blipFill>
        <p:spPr>
          <a:xfrm>
            <a:off x="2198300" y="2281163"/>
            <a:ext cx="7604726" cy="2272400"/>
          </a:xfrm>
          <a:prstGeom prst="rect">
            <a:avLst/>
          </a:prstGeom>
          <a:noFill/>
          <a:ln>
            <a:noFill/>
          </a:ln>
        </p:spPr>
      </p:pic>
      <p:sp>
        <p:nvSpPr>
          <p:cNvPr id="1046" name="Google Shape;1046;g24bf8966c68_0_46"/>
          <p:cNvSpPr txBox="1"/>
          <p:nvPr/>
        </p:nvSpPr>
        <p:spPr>
          <a:xfrm>
            <a:off x="3460000" y="4356513"/>
            <a:ext cx="470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Hình 3.1 Kiến trúc CNN của mô hình</a:t>
            </a:r>
            <a:endParaRPr sz="1800" b="1"/>
          </a:p>
        </p:txBody>
      </p:sp>
      <p:sp>
        <p:nvSpPr>
          <p:cNvPr id="1047" name="Google Shape;1047;g24bf8966c68_0_46"/>
          <p:cNvSpPr txBox="1"/>
          <p:nvPr/>
        </p:nvSpPr>
        <p:spPr>
          <a:xfrm>
            <a:off x="371475" y="4880400"/>
            <a:ext cx="5978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Phương pháp tập trung giải quyết các </a:t>
            </a:r>
            <a:r>
              <a:rPr lang="en-US" sz="1800" b="1"/>
              <a:t>vấn đề chính</a:t>
            </a:r>
            <a:r>
              <a:rPr lang="en-US" sz="1800"/>
              <a:t> sau:</a:t>
            </a:r>
            <a:endParaRPr sz="1800"/>
          </a:p>
          <a:p>
            <a:pPr marL="457200" lvl="0" indent="-342900" algn="l" rtl="0">
              <a:spcBef>
                <a:spcPts val="0"/>
              </a:spcBef>
              <a:spcAft>
                <a:spcPts val="0"/>
              </a:spcAft>
              <a:buSzPts val="1800"/>
              <a:buAutoNum type="arabicPeriod"/>
            </a:pPr>
            <a:r>
              <a:rPr lang="en-US" sz="1800"/>
              <a:t>Objective function.</a:t>
            </a:r>
            <a:endParaRPr sz="1800"/>
          </a:p>
          <a:p>
            <a:pPr marL="457200" lvl="0" indent="-342900" algn="l" rtl="0">
              <a:spcBef>
                <a:spcPts val="0"/>
              </a:spcBef>
              <a:spcAft>
                <a:spcPts val="0"/>
              </a:spcAft>
              <a:buSzPts val="1800"/>
              <a:buAutoNum type="arabicPeriod"/>
            </a:pPr>
            <a:r>
              <a:rPr lang="en-US" sz="1800"/>
              <a:t>Class rebalancing.</a:t>
            </a:r>
            <a:endParaRPr sz="1800"/>
          </a:p>
          <a:p>
            <a:pPr marL="457200" lvl="0" indent="-342900" algn="l" rtl="0">
              <a:spcBef>
                <a:spcPts val="0"/>
              </a:spcBef>
              <a:spcAft>
                <a:spcPts val="0"/>
              </a:spcAft>
              <a:buSzPts val="1800"/>
              <a:buAutoNum type="arabicPeriod"/>
            </a:pPr>
            <a:r>
              <a:rPr lang="en-US" sz="1800"/>
              <a:t>Class Probabilities to point estimates.</a:t>
            </a:r>
            <a:endParaRPr sz="1800"/>
          </a:p>
        </p:txBody>
      </p:sp>
      <p:sp>
        <p:nvSpPr>
          <p:cNvPr id="1048" name="Google Shape;1048;g24bf8966c68_0_46"/>
          <p:cNvSpPr txBox="1"/>
          <p:nvPr/>
        </p:nvSpPr>
        <p:spPr>
          <a:xfrm>
            <a:off x="6998775" y="5003163"/>
            <a:ext cx="228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CIE Lab colorspace</a:t>
            </a:r>
            <a:endParaRPr sz="1800"/>
          </a:p>
        </p:txBody>
      </p:sp>
      <p:pic>
        <p:nvPicPr>
          <p:cNvPr id="1049" name="Google Shape;1049;g24bf8966c68_0_46"/>
          <p:cNvPicPr preferRelativeResize="0"/>
          <p:nvPr/>
        </p:nvPicPr>
        <p:blipFill>
          <a:blip r:embed="rId5">
            <a:alphaModFix/>
          </a:blip>
          <a:stretch>
            <a:fillRect/>
          </a:stretch>
        </p:blipFill>
        <p:spPr>
          <a:xfrm>
            <a:off x="9288675" y="4160100"/>
            <a:ext cx="2436450" cy="21478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24bf8966c68_1_9"/>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055" name="Google Shape;1055;g24bf8966c68_1_9"/>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6</a:t>
            </a:fld>
            <a:endParaRPr sz="1600">
              <a:solidFill>
                <a:schemeClr val="dk1"/>
              </a:solidFill>
              <a:latin typeface="Arial"/>
              <a:ea typeface="Arial"/>
              <a:cs typeface="Arial"/>
              <a:sym typeface="Arial"/>
            </a:endParaRPr>
          </a:p>
        </p:txBody>
      </p:sp>
      <p:sp>
        <p:nvSpPr>
          <p:cNvPr id="1056" name="Google Shape;1056;g24bf8966c68_1_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57" name="Google Shape;1057;g24bf8966c68_1_9"/>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58" name="Google Shape;1058;g24bf8966c68_1_9"/>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6</a:t>
            </a:fld>
            <a:endParaRPr sz="1600" b="0" i="0" u="none" strike="noStrike" cap="none">
              <a:solidFill>
                <a:schemeClr val="dk1"/>
              </a:solidFill>
              <a:latin typeface="Arial"/>
              <a:ea typeface="Arial"/>
              <a:cs typeface="Arial"/>
              <a:sym typeface="Arial"/>
            </a:endParaRPr>
          </a:p>
        </p:txBody>
      </p:sp>
      <p:sp>
        <p:nvSpPr>
          <p:cNvPr id="1059" name="Google Shape;1059;g24bf8966c68_1_9"/>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60" name="Google Shape;1060;g24bf8966c68_1_9"/>
          <p:cNvCxnSpPr/>
          <p:nvPr/>
        </p:nvCxnSpPr>
        <p:spPr>
          <a:xfrm>
            <a:off x="27622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61" name="Google Shape;1061;g24bf8966c68_1_9"/>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3.1 Objective function</a:t>
            </a:r>
            <a:endParaRPr sz="1400" b="0" i="0" u="none" strike="noStrike" cap="none">
              <a:solidFill>
                <a:srgbClr val="000000"/>
              </a:solidFill>
              <a:latin typeface="Arial"/>
              <a:ea typeface="Arial"/>
              <a:cs typeface="Arial"/>
              <a:sym typeface="Arial"/>
            </a:endParaRPr>
          </a:p>
        </p:txBody>
      </p:sp>
      <p:grpSp>
        <p:nvGrpSpPr>
          <p:cNvPr id="1062" name="Google Shape;1062;g24bf8966c68_1_9"/>
          <p:cNvGrpSpPr/>
          <p:nvPr/>
        </p:nvGrpSpPr>
        <p:grpSpPr>
          <a:xfrm>
            <a:off x="276226" y="1090232"/>
            <a:ext cx="11448900" cy="106800"/>
            <a:chOff x="276226" y="1309307"/>
            <a:chExt cx="11448900" cy="106800"/>
          </a:xfrm>
        </p:grpSpPr>
        <p:cxnSp>
          <p:nvCxnSpPr>
            <p:cNvPr id="1063" name="Google Shape;1063;g24bf8966c68_1_9"/>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64" name="Google Shape;1064;g24bf8966c68_1_9"/>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65" name="Google Shape;1065;g24bf8966c68_1_9"/>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066" name="Google Shape;1066;g24bf8966c68_1_9">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24bf8966c68_1_9"/>
          <p:cNvSpPr txBox="1"/>
          <p:nvPr/>
        </p:nvSpPr>
        <p:spPr>
          <a:xfrm>
            <a:off x="278725" y="1399200"/>
            <a:ext cx="5831100" cy="31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Mục tiêu là: </a:t>
            </a:r>
            <a:endParaRPr sz="1800" b="1"/>
          </a:p>
          <a:p>
            <a:pPr marL="457200" lvl="0" indent="-317500" algn="l" rtl="0">
              <a:spcBef>
                <a:spcPts val="0"/>
              </a:spcBef>
              <a:spcAft>
                <a:spcPts val="0"/>
              </a:spcAft>
              <a:buSzPts val="1400"/>
              <a:buChar char="●"/>
            </a:pPr>
            <a:r>
              <a:rPr lang="en-US" sz="1800"/>
              <a:t>Đầu vào là X ∊ R </a:t>
            </a:r>
            <a:r>
              <a:rPr lang="en-US" sz="1800" baseline="30000"/>
              <a:t> </a:t>
            </a:r>
            <a:r>
              <a:rPr lang="en-US" sz="2000" baseline="30000"/>
              <a:t>H x W x 1</a:t>
            </a:r>
            <a:endParaRPr sz="1800"/>
          </a:p>
          <a:p>
            <a:pPr marL="457200" lvl="0" indent="-317500" algn="l" rtl="0">
              <a:spcBef>
                <a:spcPts val="0"/>
              </a:spcBef>
              <a:spcAft>
                <a:spcPts val="0"/>
              </a:spcAft>
              <a:buSzPts val="1400"/>
              <a:buChar char="●"/>
            </a:pPr>
            <a:r>
              <a:rPr lang="en-US" sz="1800"/>
              <a:t>Đầu ra là Y </a:t>
            </a:r>
            <a:r>
              <a:rPr lang="en-US" sz="1800">
                <a:solidFill>
                  <a:schemeClr val="dk1"/>
                </a:solidFill>
              </a:rPr>
              <a:t>∊ R </a:t>
            </a:r>
            <a:r>
              <a:rPr lang="en-US" sz="1800" baseline="30000">
                <a:solidFill>
                  <a:schemeClr val="dk1"/>
                </a:solidFill>
              </a:rPr>
              <a:t> </a:t>
            </a:r>
            <a:r>
              <a:rPr lang="en-US" sz="2000" baseline="30000">
                <a:solidFill>
                  <a:schemeClr val="dk1"/>
                </a:solidFill>
              </a:rPr>
              <a:t>H x W x 2</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Probability distribution:  </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b="1"/>
          </a:p>
          <a:p>
            <a:pPr marL="0" lvl="0" indent="0" algn="l" rtl="0">
              <a:spcBef>
                <a:spcPts val="0"/>
              </a:spcBef>
              <a:spcAft>
                <a:spcPts val="0"/>
              </a:spcAft>
              <a:buNone/>
            </a:pPr>
            <a:r>
              <a:rPr lang="en-US" sz="1800" b="1"/>
              <a:t>Object function:</a:t>
            </a:r>
            <a:r>
              <a:rPr lang="en-US" sz="1100" b="1"/>
              <a:t> </a:t>
            </a:r>
            <a:endParaRPr sz="1100" b="1"/>
          </a:p>
          <a:p>
            <a:pPr marL="0" lvl="0" indent="0" algn="l" rtl="0">
              <a:spcBef>
                <a:spcPts val="0"/>
              </a:spcBef>
              <a:spcAft>
                <a:spcPts val="0"/>
              </a:spcAft>
              <a:buNone/>
            </a:pPr>
            <a:endParaRPr sz="1100"/>
          </a:p>
          <a:p>
            <a:pPr marL="0" lvl="0" indent="0" algn="l" rtl="0">
              <a:spcBef>
                <a:spcPts val="0"/>
              </a:spcBef>
              <a:spcAft>
                <a:spcPts val="0"/>
              </a:spcAft>
              <a:buNone/>
            </a:pPr>
            <a:endParaRPr/>
          </a:p>
        </p:txBody>
      </p:sp>
      <p:cxnSp>
        <p:nvCxnSpPr>
          <p:cNvPr id="1068" name="Google Shape;1068;g24bf8966c68_1_9"/>
          <p:cNvCxnSpPr/>
          <p:nvPr/>
        </p:nvCxnSpPr>
        <p:spPr>
          <a:xfrm>
            <a:off x="6082125" y="1090225"/>
            <a:ext cx="27600" cy="5243400"/>
          </a:xfrm>
          <a:prstGeom prst="straightConnector1">
            <a:avLst/>
          </a:prstGeom>
          <a:noFill/>
          <a:ln w="9525" cap="flat" cmpd="sng">
            <a:solidFill>
              <a:srgbClr val="C55A11"/>
            </a:solidFill>
            <a:prstDash val="solid"/>
            <a:miter lim="800000"/>
            <a:headEnd type="none" w="sm" len="sm"/>
            <a:tailEnd type="none" w="sm" len="sm"/>
          </a:ln>
        </p:spPr>
      </p:cxnSp>
      <p:sp>
        <p:nvSpPr>
          <p:cNvPr id="1069" name="Google Shape;1069;g24bf8966c68_1_9"/>
          <p:cNvSpPr txBox="1"/>
          <p:nvPr/>
        </p:nvSpPr>
        <p:spPr>
          <a:xfrm>
            <a:off x="6109825" y="1192225"/>
            <a:ext cx="5710500" cy="2062500"/>
          </a:xfrm>
          <a:prstGeom prst="rect">
            <a:avLst/>
          </a:prstGeom>
          <a:noFill/>
          <a:ln>
            <a:noFill/>
          </a:ln>
        </p:spPr>
        <p:txBody>
          <a:bodyPr spcFirstLastPara="1" wrap="square" lIns="91425" tIns="91425" rIns="91425" bIns="91425" anchor="t" anchorCtr="0">
            <a:spAutoFit/>
          </a:bodyPr>
          <a:lstStyle/>
          <a:p>
            <a:pPr marL="457200" lvl="0" indent="-342900" algn="l" rtl="0">
              <a:lnSpc>
                <a:spcPct val="100000"/>
              </a:lnSpc>
              <a:spcBef>
                <a:spcPts val="0"/>
              </a:spcBef>
              <a:spcAft>
                <a:spcPts val="0"/>
              </a:spcAft>
              <a:buSzPts val="1800"/>
              <a:buAutoNum type="arabicPeriod"/>
            </a:pPr>
            <a:r>
              <a:rPr lang="en-US" sz="1800"/>
              <a:t>Để tìm đầu ra Y, chúng ta xây dựng hàm ánh xạ tới</a:t>
            </a:r>
            <a:r>
              <a:rPr lang="en-US" sz="1800" b="1"/>
              <a:t> phân phối xác suất (Z)</a:t>
            </a:r>
            <a:r>
              <a:rPr lang="en-US" sz="1800"/>
              <a:t> để lấy được các giá trị màu a, b</a:t>
            </a:r>
            <a:endParaRPr sz="1800"/>
          </a:p>
          <a:p>
            <a:pPr marL="457200" lvl="0" indent="-342900" algn="l" rtl="0">
              <a:lnSpc>
                <a:spcPct val="100000"/>
              </a:lnSpc>
              <a:spcBef>
                <a:spcPts val="0"/>
              </a:spcBef>
              <a:spcAft>
                <a:spcPts val="0"/>
              </a:spcAft>
              <a:buSzPts val="1800"/>
              <a:buAutoNum type="arabicPeriod"/>
            </a:pPr>
            <a:r>
              <a:rPr lang="en-US" sz="1800"/>
              <a:t>ab color space:</a:t>
            </a:r>
            <a:endParaRPr sz="1800"/>
          </a:p>
          <a:p>
            <a:pPr marL="457200" lvl="0" indent="-342900" algn="l" rtl="0">
              <a:lnSpc>
                <a:spcPct val="100000"/>
              </a:lnSpc>
              <a:spcBef>
                <a:spcPts val="0"/>
              </a:spcBef>
              <a:spcAft>
                <a:spcPts val="0"/>
              </a:spcAft>
              <a:buSzPts val="1800"/>
              <a:buChar char="●"/>
            </a:pPr>
            <a:r>
              <a:rPr lang="en-US" sz="1800"/>
              <a:t>grid size: </a:t>
            </a:r>
            <a:r>
              <a:rPr lang="en-US" sz="1800" b="1"/>
              <a:t>10</a:t>
            </a:r>
            <a:endParaRPr sz="1800" b="1"/>
          </a:p>
          <a:p>
            <a:pPr marL="457200" lvl="0" indent="-342900" algn="l" rtl="0">
              <a:lnSpc>
                <a:spcPct val="100000"/>
              </a:lnSpc>
              <a:spcBef>
                <a:spcPts val="0"/>
              </a:spcBef>
              <a:spcAft>
                <a:spcPts val="0"/>
              </a:spcAft>
              <a:buSzPts val="1800"/>
              <a:buChar char="●"/>
            </a:pPr>
            <a:r>
              <a:rPr lang="en-US" sz="1800"/>
              <a:t>ab pairs in gamut: </a:t>
            </a:r>
            <a:r>
              <a:rPr lang="en-US" sz="1800" b="1"/>
              <a:t>313 </a:t>
            </a:r>
            <a:endParaRPr sz="1800" b="1"/>
          </a:p>
          <a:p>
            <a:pPr marL="0" lvl="0" indent="0" algn="l" rtl="0">
              <a:spcBef>
                <a:spcPts val="0"/>
              </a:spcBef>
              <a:spcAft>
                <a:spcPts val="0"/>
              </a:spcAft>
              <a:buNone/>
            </a:pPr>
            <a:endParaRPr/>
          </a:p>
        </p:txBody>
      </p:sp>
      <p:pic>
        <p:nvPicPr>
          <p:cNvPr id="1070" name="Google Shape;1070;g24bf8966c68_1_9"/>
          <p:cNvPicPr preferRelativeResize="0"/>
          <p:nvPr/>
        </p:nvPicPr>
        <p:blipFill>
          <a:blip r:embed="rId4">
            <a:alphaModFix/>
          </a:blip>
          <a:stretch>
            <a:fillRect/>
          </a:stretch>
        </p:blipFill>
        <p:spPr>
          <a:xfrm>
            <a:off x="1975075" y="3025588"/>
            <a:ext cx="2438400" cy="495300"/>
          </a:xfrm>
          <a:prstGeom prst="rect">
            <a:avLst/>
          </a:prstGeom>
          <a:noFill/>
          <a:ln>
            <a:noFill/>
          </a:ln>
        </p:spPr>
      </p:pic>
      <p:pic>
        <p:nvPicPr>
          <p:cNvPr id="1071" name="Google Shape;1071;g24bf8966c68_1_9"/>
          <p:cNvPicPr preferRelativeResize="0"/>
          <p:nvPr/>
        </p:nvPicPr>
        <p:blipFill>
          <a:blip r:embed="rId5">
            <a:alphaModFix/>
          </a:blip>
          <a:stretch>
            <a:fillRect/>
          </a:stretch>
        </p:blipFill>
        <p:spPr>
          <a:xfrm>
            <a:off x="301475" y="4180975"/>
            <a:ext cx="5780650" cy="860413"/>
          </a:xfrm>
          <a:prstGeom prst="rect">
            <a:avLst/>
          </a:prstGeom>
          <a:noFill/>
          <a:ln>
            <a:noFill/>
          </a:ln>
        </p:spPr>
      </p:pic>
      <p:pic>
        <p:nvPicPr>
          <p:cNvPr id="1072" name="Google Shape;1072;g24bf8966c68_1_9"/>
          <p:cNvPicPr preferRelativeResize="0"/>
          <p:nvPr/>
        </p:nvPicPr>
        <p:blipFill>
          <a:blip r:embed="rId6">
            <a:alphaModFix/>
          </a:blip>
          <a:stretch>
            <a:fillRect/>
          </a:stretch>
        </p:blipFill>
        <p:spPr>
          <a:xfrm>
            <a:off x="6510775" y="2913159"/>
            <a:ext cx="4908576" cy="2499416"/>
          </a:xfrm>
          <a:prstGeom prst="rect">
            <a:avLst/>
          </a:prstGeom>
          <a:noFill/>
          <a:ln>
            <a:noFill/>
          </a:ln>
        </p:spPr>
      </p:pic>
      <p:sp>
        <p:nvSpPr>
          <p:cNvPr id="1073" name="Google Shape;1073;g24bf8966c68_1_9"/>
          <p:cNvSpPr txBox="1"/>
          <p:nvPr/>
        </p:nvSpPr>
        <p:spPr>
          <a:xfrm>
            <a:off x="6247500" y="5412575"/>
            <a:ext cx="5944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Hình 3.1: Biểu đồ không gian màu và phân phối xác suất thực nghiệm các giá trị ab</a:t>
            </a:r>
            <a:endParaRPr sz="1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4c9e5da6e2_0_5"/>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079" name="Google Shape;1079;g24c9e5da6e2_0_5"/>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7</a:t>
            </a:fld>
            <a:endParaRPr sz="1600">
              <a:solidFill>
                <a:schemeClr val="dk1"/>
              </a:solidFill>
              <a:latin typeface="Arial"/>
              <a:ea typeface="Arial"/>
              <a:cs typeface="Arial"/>
              <a:sym typeface="Arial"/>
            </a:endParaRPr>
          </a:p>
        </p:txBody>
      </p:sp>
      <p:sp>
        <p:nvSpPr>
          <p:cNvPr id="1080" name="Google Shape;1080;g24c9e5da6e2_0_5"/>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81" name="Google Shape;1081;g24c9e5da6e2_0_5"/>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82" name="Google Shape;1082;g24c9e5da6e2_0_5"/>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7</a:t>
            </a:fld>
            <a:endParaRPr sz="1600" b="0" i="0" u="none" strike="noStrike" cap="none">
              <a:solidFill>
                <a:schemeClr val="dk1"/>
              </a:solidFill>
              <a:latin typeface="Arial"/>
              <a:ea typeface="Arial"/>
              <a:cs typeface="Arial"/>
              <a:sym typeface="Arial"/>
            </a:endParaRPr>
          </a:p>
        </p:txBody>
      </p:sp>
      <p:sp>
        <p:nvSpPr>
          <p:cNvPr id="1083" name="Google Shape;1083;g24c9e5da6e2_0_5"/>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84" name="Google Shape;1084;g24c9e5da6e2_0_5"/>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85" name="Google Shape;1085;g24c9e5da6e2_0_5"/>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3.2 Class rebalancing</a:t>
            </a:r>
            <a:endParaRPr sz="1400" b="0" i="0" u="none" strike="noStrike" cap="none">
              <a:solidFill>
                <a:srgbClr val="000000"/>
              </a:solidFill>
              <a:latin typeface="Arial"/>
              <a:ea typeface="Arial"/>
              <a:cs typeface="Arial"/>
              <a:sym typeface="Arial"/>
            </a:endParaRPr>
          </a:p>
        </p:txBody>
      </p:sp>
      <p:grpSp>
        <p:nvGrpSpPr>
          <p:cNvPr id="1086" name="Google Shape;1086;g24c9e5da6e2_0_5"/>
          <p:cNvGrpSpPr/>
          <p:nvPr/>
        </p:nvGrpSpPr>
        <p:grpSpPr>
          <a:xfrm>
            <a:off x="276226" y="1090232"/>
            <a:ext cx="11448900" cy="106800"/>
            <a:chOff x="276226" y="1309307"/>
            <a:chExt cx="11448900" cy="106800"/>
          </a:xfrm>
        </p:grpSpPr>
        <p:cxnSp>
          <p:nvCxnSpPr>
            <p:cNvPr id="1087" name="Google Shape;1087;g24c9e5da6e2_0_5"/>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088" name="Google Shape;1088;g24c9e5da6e2_0_5"/>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89" name="Google Shape;1089;g24c9e5da6e2_0_5"/>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090" name="Google Shape;1090;g24c9e5da6e2_0_5">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g24c9e5da6e2_0_5"/>
          <p:cNvSpPr txBox="1"/>
          <p:nvPr/>
        </p:nvSpPr>
        <p:spPr>
          <a:xfrm>
            <a:off x="471925" y="1397225"/>
            <a:ext cx="10956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Số lượng pixel ở những điểm có độ bão hòa thấp nhiều hơn so với những điểm có độ bão hòa cao.</a:t>
            </a:r>
            <a:endParaRPr sz="1800"/>
          </a:p>
          <a:p>
            <a:pPr marL="0" lvl="0" indent="0" algn="l" rtl="0">
              <a:spcBef>
                <a:spcPts val="0"/>
              </a:spcBef>
              <a:spcAft>
                <a:spcPts val="0"/>
              </a:spcAft>
              <a:buNone/>
            </a:pPr>
            <a:endParaRPr sz="1800"/>
          </a:p>
          <a:p>
            <a:pPr marL="0" lvl="0" indent="457200" algn="l" rtl="0">
              <a:spcBef>
                <a:spcPts val="0"/>
              </a:spcBef>
              <a:spcAft>
                <a:spcPts val="0"/>
              </a:spcAft>
              <a:buNone/>
            </a:pPr>
            <a:r>
              <a:rPr lang="en-US" sz="1800"/>
              <a:t>=&gt; Dẫn đến hàm loss bị lệch sang những giá trị có độ bão hòa thấp.</a:t>
            </a:r>
            <a:endParaRPr sz="1800"/>
          </a:p>
          <a:p>
            <a:pPr marL="0" lvl="0" indent="457200" algn="l" rtl="0">
              <a:spcBef>
                <a:spcPts val="0"/>
              </a:spcBef>
              <a:spcAft>
                <a:spcPts val="0"/>
              </a:spcAft>
              <a:buNone/>
            </a:pPr>
            <a:endParaRPr sz="1800"/>
          </a:p>
          <a:p>
            <a:pPr marL="0" lvl="0" indent="0" algn="l" rtl="0">
              <a:spcBef>
                <a:spcPts val="0"/>
              </a:spcBef>
              <a:spcAft>
                <a:spcPts val="0"/>
              </a:spcAft>
              <a:buNone/>
            </a:pPr>
            <a:r>
              <a:rPr lang="en-US" sz="1800"/>
              <a:t>Để giải quyết chúng ta sẽ cập nhật </a:t>
            </a:r>
            <a:r>
              <a:rPr lang="en-US" sz="1800" b="1"/>
              <a:t>trọng số</a:t>
            </a:r>
            <a:r>
              <a:rPr lang="en-US" sz="1800"/>
              <a:t> ở giai đoạn training.</a:t>
            </a:r>
            <a:endParaRPr sz="1800"/>
          </a:p>
        </p:txBody>
      </p:sp>
      <p:pic>
        <p:nvPicPr>
          <p:cNvPr id="1092" name="Google Shape;1092;g24c9e5da6e2_0_5"/>
          <p:cNvPicPr preferRelativeResize="0"/>
          <p:nvPr/>
        </p:nvPicPr>
        <p:blipFill>
          <a:blip r:embed="rId4">
            <a:alphaModFix/>
          </a:blip>
          <a:stretch>
            <a:fillRect/>
          </a:stretch>
        </p:blipFill>
        <p:spPr>
          <a:xfrm>
            <a:off x="3062200" y="3381996"/>
            <a:ext cx="5876925" cy="581025"/>
          </a:xfrm>
          <a:prstGeom prst="rect">
            <a:avLst/>
          </a:prstGeom>
          <a:noFill/>
          <a:ln>
            <a:noFill/>
          </a:ln>
        </p:spPr>
      </p:pic>
      <p:sp>
        <p:nvSpPr>
          <p:cNvPr id="1093" name="Google Shape;1093;g24c9e5da6e2_0_5"/>
          <p:cNvSpPr txBox="1"/>
          <p:nvPr/>
        </p:nvSpPr>
        <p:spPr>
          <a:xfrm>
            <a:off x="471925" y="3124050"/>
            <a:ext cx="583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g24c9e5da6e2_0_33"/>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099" name="Google Shape;1099;g24c9e5da6e2_0_33"/>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8</a:t>
            </a:fld>
            <a:endParaRPr sz="1600">
              <a:solidFill>
                <a:schemeClr val="dk1"/>
              </a:solidFill>
              <a:latin typeface="Arial"/>
              <a:ea typeface="Arial"/>
              <a:cs typeface="Arial"/>
              <a:sym typeface="Arial"/>
            </a:endParaRPr>
          </a:p>
        </p:txBody>
      </p:sp>
      <p:sp>
        <p:nvSpPr>
          <p:cNvPr id="1100" name="Google Shape;1100;g24c9e5da6e2_0_3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01" name="Google Shape;1101;g24c9e5da6e2_0_3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02" name="Google Shape;1102;g24c9e5da6e2_0_33"/>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8</a:t>
            </a:fld>
            <a:endParaRPr sz="1600" b="0" i="0" u="none" strike="noStrike" cap="none">
              <a:solidFill>
                <a:schemeClr val="dk1"/>
              </a:solidFill>
              <a:latin typeface="Arial"/>
              <a:ea typeface="Arial"/>
              <a:cs typeface="Arial"/>
              <a:sym typeface="Arial"/>
            </a:endParaRPr>
          </a:p>
        </p:txBody>
      </p:sp>
      <p:sp>
        <p:nvSpPr>
          <p:cNvPr id="1103" name="Google Shape;1103;g24c9e5da6e2_0_33"/>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04" name="Google Shape;1104;g24c9e5da6e2_0_33"/>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05" name="Google Shape;1105;g24c9e5da6e2_0_33"/>
          <p:cNvSpPr txBox="1"/>
          <p:nvPr/>
        </p:nvSpPr>
        <p:spPr>
          <a:xfrm>
            <a:off x="276225" y="480000"/>
            <a:ext cx="11448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3.3 Class Probabilities to point estimates</a:t>
            </a:r>
            <a:endParaRPr sz="3600" b="1">
              <a:solidFill>
                <a:schemeClr val="dk1"/>
              </a:solidFill>
            </a:endParaRPr>
          </a:p>
          <a:p>
            <a:pPr marL="0" marR="0" lvl="0" indent="0" algn="l" rtl="0">
              <a:lnSpc>
                <a:spcPct val="100000"/>
              </a:lnSpc>
              <a:spcBef>
                <a:spcPts val="0"/>
              </a:spcBef>
              <a:spcAft>
                <a:spcPts val="0"/>
              </a:spcAft>
              <a:buClr>
                <a:srgbClr val="000000"/>
              </a:buClr>
              <a:buSzPts val="3600"/>
              <a:buFont typeface="Arial"/>
              <a:buNone/>
            </a:pPr>
            <a:endParaRPr sz="3600" b="1">
              <a:solidFill>
                <a:schemeClr val="dk1"/>
              </a:solidFill>
            </a:endParaRPr>
          </a:p>
        </p:txBody>
      </p:sp>
      <p:grpSp>
        <p:nvGrpSpPr>
          <p:cNvPr id="1106" name="Google Shape;1106;g24c9e5da6e2_0_33"/>
          <p:cNvGrpSpPr/>
          <p:nvPr/>
        </p:nvGrpSpPr>
        <p:grpSpPr>
          <a:xfrm>
            <a:off x="276226" y="1090232"/>
            <a:ext cx="11448900" cy="106800"/>
            <a:chOff x="276226" y="1309307"/>
            <a:chExt cx="11448900" cy="106800"/>
          </a:xfrm>
        </p:grpSpPr>
        <p:cxnSp>
          <p:nvCxnSpPr>
            <p:cNvPr id="1107" name="Google Shape;1107;g24c9e5da6e2_0_33"/>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08" name="Google Shape;1108;g24c9e5da6e2_0_33"/>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09" name="Google Shape;1109;g24c9e5da6e2_0_33"/>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110" name="Google Shape;1110;g24c9e5da6e2_0_33">
            <a:hlinkClick r:id="rId3"/>
          </p:cNvPr>
          <p:cNvSpPr txBox="1"/>
          <p:nvPr/>
        </p:nvSpPr>
        <p:spPr>
          <a:xfrm>
            <a:off x="3048733" y="3244334"/>
            <a:ext cx="6097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4c9e5da6e2_0_33"/>
          <p:cNvSpPr txBox="1"/>
          <p:nvPr/>
        </p:nvSpPr>
        <p:spPr>
          <a:xfrm>
            <a:off x="333925" y="1316400"/>
            <a:ext cx="10321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Khởi tạo một hàm (H) để ánh xạ các giá trị xác suất (Z) tới các giá trị trong không gian màu ab (Y).</a:t>
            </a:r>
            <a:endParaRPr sz="1800"/>
          </a:p>
          <a:p>
            <a:pPr marL="457200" lvl="0" indent="-342900" algn="l" rtl="0">
              <a:spcBef>
                <a:spcPts val="0"/>
              </a:spcBef>
              <a:spcAft>
                <a:spcPts val="0"/>
              </a:spcAft>
              <a:buSzPts val="1800"/>
              <a:buChar char="●"/>
            </a:pPr>
            <a:r>
              <a:rPr lang="en-US" sz="1800"/>
              <a:t>Lấy max trên từng pixel =&gt; Kết quả ảnh màu khá sống động nhưng không gian màu tổng thể không nhất quán. (1)</a:t>
            </a:r>
            <a:endParaRPr sz="1800"/>
          </a:p>
          <a:p>
            <a:pPr marL="457200" lvl="0" indent="-342900" algn="l" rtl="0">
              <a:spcBef>
                <a:spcPts val="0"/>
              </a:spcBef>
              <a:spcAft>
                <a:spcPts val="0"/>
              </a:spcAft>
              <a:buSzPts val="1800"/>
              <a:buChar char="●"/>
            </a:pPr>
            <a:r>
              <a:rPr lang="en-US" sz="1800"/>
              <a:t>Lấy kết quả trung bình xác suất =&gt; không gian tổng thể được nhất quán nhưng độ bão hòa giảm. (2)</a:t>
            </a:r>
            <a:endParaRPr sz="1800"/>
          </a:p>
          <a:p>
            <a:pPr marL="457200" lvl="0" indent="0" algn="l" rtl="0">
              <a:spcBef>
                <a:spcPts val="0"/>
              </a:spcBef>
              <a:spcAft>
                <a:spcPts val="0"/>
              </a:spcAft>
              <a:buNone/>
            </a:pPr>
            <a:endParaRPr sz="1800"/>
          </a:p>
          <a:p>
            <a:pPr marL="0" lvl="0" indent="0" algn="l" rtl="0">
              <a:spcBef>
                <a:spcPts val="0"/>
              </a:spcBef>
              <a:spcAft>
                <a:spcPts val="0"/>
              </a:spcAft>
              <a:buNone/>
            </a:pPr>
            <a:r>
              <a:rPr lang="en-US" sz="1800" b="1"/>
              <a:t>=&gt; Solution:</a:t>
            </a:r>
            <a:r>
              <a:rPr lang="en-US" sz="1800"/>
              <a:t> kết hợp cả 2 bằng cách điều chỉnh tham số temperature (T) của hàm softmax.</a:t>
            </a:r>
            <a:endParaRPr sz="1800"/>
          </a:p>
        </p:txBody>
      </p:sp>
      <p:pic>
        <p:nvPicPr>
          <p:cNvPr id="1112" name="Google Shape;1112;g24c9e5da6e2_0_33"/>
          <p:cNvPicPr preferRelativeResize="0"/>
          <p:nvPr/>
        </p:nvPicPr>
        <p:blipFill>
          <a:blip r:embed="rId4">
            <a:alphaModFix/>
          </a:blip>
          <a:stretch>
            <a:fillRect/>
          </a:stretch>
        </p:blipFill>
        <p:spPr>
          <a:xfrm>
            <a:off x="2201875" y="3513796"/>
            <a:ext cx="7791450" cy="1066800"/>
          </a:xfrm>
          <a:prstGeom prst="rect">
            <a:avLst/>
          </a:prstGeom>
          <a:noFill/>
          <a:ln>
            <a:noFill/>
          </a:ln>
        </p:spPr>
      </p:pic>
      <p:sp>
        <p:nvSpPr>
          <p:cNvPr id="1113" name="Google Shape;1113;g24c9e5da6e2_0_33"/>
          <p:cNvSpPr txBox="1"/>
          <p:nvPr/>
        </p:nvSpPr>
        <p:spPr>
          <a:xfrm>
            <a:off x="554700" y="4379750"/>
            <a:ext cx="794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14" name="Google Shape;1114;g24c9e5da6e2_0_33"/>
          <p:cNvSpPr txBox="1"/>
          <p:nvPr/>
        </p:nvSpPr>
        <p:spPr>
          <a:xfrm>
            <a:off x="485700" y="4930875"/>
            <a:ext cx="619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T = 1: không thay đổi và kết quả tương ứng với (2).</a:t>
            </a:r>
            <a:endParaRPr sz="1800"/>
          </a:p>
          <a:p>
            <a:pPr marL="0" lvl="0" indent="0" algn="l" rtl="0">
              <a:spcBef>
                <a:spcPts val="0"/>
              </a:spcBef>
              <a:spcAft>
                <a:spcPts val="0"/>
              </a:spcAft>
              <a:buNone/>
            </a:pPr>
            <a:r>
              <a:rPr lang="en-US" sz="1800"/>
              <a:t>T tiến dần đến 0: Thay đổi dần từ (2) đến (1).</a:t>
            </a:r>
            <a:endParaRPr sz="1800"/>
          </a:p>
        </p:txBody>
      </p:sp>
      <p:sp>
        <p:nvSpPr>
          <p:cNvPr id="1115" name="Google Shape;1115;g24c9e5da6e2_0_33"/>
          <p:cNvSpPr txBox="1"/>
          <p:nvPr/>
        </p:nvSpPr>
        <p:spPr>
          <a:xfrm>
            <a:off x="6088000" y="5069475"/>
            <a:ext cx="257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=&gt; Chọn giá trị T = 0.5 </a:t>
            </a:r>
            <a:endParaRPr sz="18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24c9e5da6e2_0_54"/>
          <p:cNvSpPr txBox="1">
            <a:spLocks noGrp="1"/>
          </p:cNvSpPr>
          <p:nvPr>
            <p:ph type="ftr" idx="11"/>
          </p:nvPr>
        </p:nvSpPr>
        <p:spPr>
          <a:xfrm>
            <a:off x="3529010" y="6378575"/>
            <a:ext cx="51339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CS231 – NHẬP MÔN THỊ GIÁC MÁY TÍNH</a:t>
            </a:r>
            <a:endParaRPr/>
          </a:p>
        </p:txBody>
      </p:sp>
      <p:sp>
        <p:nvSpPr>
          <p:cNvPr id="1121" name="Google Shape;1121;g24c9e5da6e2_0_54"/>
          <p:cNvSpPr txBox="1">
            <a:spLocks noGrp="1"/>
          </p:cNvSpPr>
          <p:nvPr>
            <p:ph type="sldNum" idx="12"/>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9</a:t>
            </a:fld>
            <a:endParaRPr sz="1600">
              <a:solidFill>
                <a:schemeClr val="dk1"/>
              </a:solidFill>
              <a:latin typeface="Arial"/>
              <a:ea typeface="Arial"/>
              <a:cs typeface="Arial"/>
              <a:sym typeface="Arial"/>
            </a:endParaRPr>
          </a:p>
        </p:txBody>
      </p:sp>
      <p:sp>
        <p:nvSpPr>
          <p:cNvPr id="1122" name="Google Shape;1122;g24c9e5da6e2_0_54"/>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23" name="Google Shape;1123;g24c9e5da6e2_0_54"/>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24" name="Google Shape;1124;g24c9e5da6e2_0_54"/>
          <p:cNvSpPr txBox="1"/>
          <p:nvPr/>
        </p:nvSpPr>
        <p:spPr>
          <a:xfrm>
            <a:off x="11372849" y="6356350"/>
            <a:ext cx="54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9</a:t>
            </a:fld>
            <a:endParaRPr sz="1600" b="0" i="0" u="none" strike="noStrike" cap="none">
              <a:solidFill>
                <a:schemeClr val="dk1"/>
              </a:solidFill>
              <a:latin typeface="Arial"/>
              <a:ea typeface="Arial"/>
              <a:cs typeface="Arial"/>
              <a:sym typeface="Arial"/>
            </a:endParaRPr>
          </a:p>
        </p:txBody>
      </p:sp>
      <p:sp>
        <p:nvSpPr>
          <p:cNvPr id="1125" name="Google Shape;1125;g24c9e5da6e2_0_54"/>
          <p:cNvSpPr txBox="1"/>
          <p:nvPr/>
        </p:nvSpPr>
        <p:spPr>
          <a:xfrm>
            <a:off x="276226" y="6381750"/>
            <a:ext cx="19812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126" name="Google Shape;1126;g24c9e5da6e2_0_54"/>
          <p:cNvCxnSpPr/>
          <p:nvPr/>
        </p:nvCxnSpPr>
        <p:spPr>
          <a:xfrm>
            <a:off x="371475" y="633215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27" name="Google Shape;1127;g24c9e5da6e2_0_54"/>
          <p:cNvSpPr txBox="1"/>
          <p:nvPr/>
        </p:nvSpPr>
        <p:spPr>
          <a:xfrm>
            <a:off x="276225" y="480000"/>
            <a:ext cx="8037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a:solidFill>
                  <a:schemeClr val="dk1"/>
                </a:solidFill>
              </a:rPr>
              <a:t>4 Đánh giá</a:t>
            </a:r>
            <a:endParaRPr sz="1400" b="0" i="0" u="none" strike="noStrike" cap="none">
              <a:solidFill>
                <a:srgbClr val="000000"/>
              </a:solidFill>
              <a:latin typeface="Arial"/>
              <a:ea typeface="Arial"/>
              <a:cs typeface="Arial"/>
              <a:sym typeface="Arial"/>
            </a:endParaRPr>
          </a:p>
        </p:txBody>
      </p:sp>
      <p:grpSp>
        <p:nvGrpSpPr>
          <p:cNvPr id="1128" name="Google Shape;1128;g24c9e5da6e2_0_54"/>
          <p:cNvGrpSpPr/>
          <p:nvPr/>
        </p:nvGrpSpPr>
        <p:grpSpPr>
          <a:xfrm>
            <a:off x="276226" y="1090232"/>
            <a:ext cx="11448900" cy="106800"/>
            <a:chOff x="276226" y="1309307"/>
            <a:chExt cx="11448900" cy="106800"/>
          </a:xfrm>
        </p:grpSpPr>
        <p:cxnSp>
          <p:nvCxnSpPr>
            <p:cNvPr id="1129" name="Google Shape;1129;g24c9e5da6e2_0_54"/>
            <p:cNvCxnSpPr/>
            <p:nvPr/>
          </p:nvCxnSpPr>
          <p:spPr>
            <a:xfrm>
              <a:off x="276226" y="1309308"/>
              <a:ext cx="11448900" cy="0"/>
            </a:xfrm>
            <a:prstGeom prst="straightConnector1">
              <a:avLst/>
            </a:prstGeom>
            <a:noFill/>
            <a:ln w="9525" cap="flat" cmpd="sng">
              <a:solidFill>
                <a:srgbClr val="C55A11"/>
              </a:solidFill>
              <a:prstDash val="solid"/>
              <a:miter lim="800000"/>
              <a:headEnd type="none" w="sm" len="sm"/>
              <a:tailEnd type="none" w="sm" len="sm"/>
            </a:ln>
          </p:spPr>
        </p:cxnSp>
        <p:sp>
          <p:nvSpPr>
            <p:cNvPr id="1130" name="Google Shape;1130;g24c9e5da6e2_0_54"/>
            <p:cNvSpPr/>
            <p:nvPr/>
          </p:nvSpPr>
          <p:spPr>
            <a:xfrm>
              <a:off x="276226" y="1309307"/>
              <a:ext cx="5819700" cy="1068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1" name="Google Shape;1131;g24c9e5da6e2_0_54"/>
          <p:cNvSpPr txBox="1"/>
          <p:nvPr/>
        </p:nvSpPr>
        <p:spPr>
          <a:xfrm>
            <a:off x="1111310" y="114300"/>
            <a:ext cx="99726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600"/>
              <a:buFont typeface="Arial"/>
              <a:buNone/>
            </a:pPr>
            <a:r>
              <a:rPr lang="en-US" sz="1600">
                <a:solidFill>
                  <a:srgbClr val="7F7F7F"/>
                </a:solidFill>
              </a:rPr>
              <a:t>Application of Computer Vision Techniques in Photography</a:t>
            </a:r>
            <a:endParaRPr sz="1600" b="0" i="0" u="none" strike="noStrike" cap="none">
              <a:solidFill>
                <a:srgbClr val="7F7F7F"/>
              </a:solidFill>
              <a:latin typeface="Arial"/>
              <a:ea typeface="Arial"/>
              <a:cs typeface="Arial"/>
              <a:sym typeface="Arial"/>
            </a:endParaRPr>
          </a:p>
        </p:txBody>
      </p:sp>
      <p:sp>
        <p:nvSpPr>
          <p:cNvPr id="1132" name="Google Shape;1132;g24c9e5da6e2_0_54"/>
          <p:cNvSpPr txBox="1"/>
          <p:nvPr/>
        </p:nvSpPr>
        <p:spPr>
          <a:xfrm>
            <a:off x="333925" y="1578575"/>
            <a:ext cx="11581800" cy="2055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US" sz="1800"/>
              <a:t>Mục đích của bài toán là tạo ra một không gian màu hợp lý chứ không giống hoàn toàn ground truth.</a:t>
            </a:r>
            <a:endParaRPr sz="1800"/>
          </a:p>
          <a:p>
            <a:pPr marL="457200" lvl="0" indent="457200" algn="l" rtl="0">
              <a:lnSpc>
                <a:spcPct val="115000"/>
              </a:lnSpc>
              <a:spcBef>
                <a:spcPts val="0"/>
              </a:spcBef>
              <a:spcAft>
                <a:spcPts val="0"/>
              </a:spcAft>
              <a:buNone/>
            </a:pPr>
            <a:r>
              <a:rPr lang="en-US" sz="1800"/>
              <a:t>=&gt; Không áp dụng các độ đo như: Precision, recall, f1,...</a:t>
            </a:r>
            <a:endParaRPr sz="1800"/>
          </a:p>
          <a:p>
            <a:pPr marL="457200" lvl="0" indent="-342900" algn="l" rtl="0">
              <a:lnSpc>
                <a:spcPct val="115000"/>
              </a:lnSpc>
              <a:spcBef>
                <a:spcPts val="0"/>
              </a:spcBef>
              <a:spcAft>
                <a:spcPts val="0"/>
              </a:spcAft>
              <a:buSzPts val="1800"/>
              <a:buChar char="●"/>
            </a:pPr>
            <a:r>
              <a:rPr lang="en-US" sz="1800"/>
              <a:t>Cần một thang đánh giá bức ảnh output có thuyết phục được chúng ta cảm thấy hợp lý hay không.</a:t>
            </a:r>
            <a:endParaRPr sz="1800"/>
          </a:p>
          <a:p>
            <a:pPr marL="457200" lvl="0" indent="457200" algn="l" rtl="0">
              <a:lnSpc>
                <a:spcPct val="115000"/>
              </a:lnSpc>
              <a:spcBef>
                <a:spcPts val="0"/>
              </a:spcBef>
              <a:spcAft>
                <a:spcPts val="0"/>
              </a:spcAft>
              <a:buNone/>
            </a:pPr>
            <a:r>
              <a:rPr lang="en-US" sz="1800"/>
              <a:t>=&gt; Colorization Turing test [8].</a:t>
            </a:r>
            <a:endParaRPr sz="1800"/>
          </a:p>
          <a:p>
            <a:pPr marL="457200" lvl="0" indent="-342900" algn="l" rtl="0">
              <a:lnSpc>
                <a:spcPct val="115000"/>
              </a:lnSpc>
              <a:spcBef>
                <a:spcPts val="0"/>
              </a:spcBef>
              <a:spcAft>
                <a:spcPts val="0"/>
              </a:spcAft>
              <a:buSzPts val="1800"/>
              <a:buChar char="●"/>
            </a:pPr>
            <a:r>
              <a:rPr lang="en-US" sz="1800"/>
              <a:t>Kết quả đánh giá tại môi trường UIT cho thấy có khoảng </a:t>
            </a:r>
            <a:r>
              <a:rPr lang="en-US" sz="1800" b="1"/>
              <a:t>gần 40%</a:t>
            </a:r>
            <a:r>
              <a:rPr lang="en-US" sz="1800"/>
              <a:t> các bạn sinh viên chọn ảnh output là ảnh thật. Colorization turing test được thực hiện trên </a:t>
            </a:r>
            <a:r>
              <a:rPr lang="en-US" sz="1800" b="1"/>
              <a:t>16 sinh viên khoa KHMT</a:t>
            </a:r>
            <a:r>
              <a:rPr lang="en-US" sz="1800"/>
              <a:t> với </a:t>
            </a:r>
            <a:r>
              <a:rPr lang="en-US" sz="1800" b="1"/>
              <a:t>15 bức ảnh</a:t>
            </a:r>
            <a:r>
              <a:rPr lang="en-US" sz="1800"/>
              <a:t> mỗi chủ đề.</a:t>
            </a:r>
            <a:endParaRPr sz="1800"/>
          </a:p>
        </p:txBody>
      </p:sp>
      <p:graphicFrame>
        <p:nvGraphicFramePr>
          <p:cNvPr id="1133" name="Google Shape;1133;g24c9e5da6e2_0_54"/>
          <p:cNvGraphicFramePr/>
          <p:nvPr/>
        </p:nvGraphicFramePr>
        <p:xfrm>
          <a:off x="952500" y="3901920"/>
          <a:ext cx="10287000" cy="1030850"/>
        </p:xfrm>
        <a:graphic>
          <a:graphicData uri="http://schemas.openxmlformats.org/drawingml/2006/table">
            <a:tbl>
              <a:tblPr>
                <a:noFill/>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5154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US" b="1"/>
                        <a:t>Natural images</a:t>
                      </a:r>
                      <a:endParaRPr b="1"/>
                    </a:p>
                  </a:txBody>
                  <a:tcPr marL="91425" marR="91425" marT="91425" marB="91425"/>
                </a:tc>
                <a:tc>
                  <a:txBody>
                    <a:bodyPr/>
                    <a:lstStyle/>
                    <a:p>
                      <a:pPr marL="0" lvl="0" indent="0" algn="ctr" rtl="0">
                        <a:spcBef>
                          <a:spcPts val="0"/>
                        </a:spcBef>
                        <a:spcAft>
                          <a:spcPts val="0"/>
                        </a:spcAft>
                        <a:buNone/>
                      </a:pPr>
                      <a:r>
                        <a:rPr lang="en-US" b="1"/>
                        <a:t>Animal images </a:t>
                      </a:r>
                      <a:endParaRPr b="1"/>
                    </a:p>
                  </a:txBody>
                  <a:tcPr marL="91425" marR="91425" marT="91425" marB="91425"/>
                </a:tc>
                <a:tc>
                  <a:txBody>
                    <a:bodyPr/>
                    <a:lstStyle/>
                    <a:p>
                      <a:pPr marL="0" lvl="0" indent="0" algn="ctr" rtl="0">
                        <a:spcBef>
                          <a:spcPts val="0"/>
                        </a:spcBef>
                        <a:spcAft>
                          <a:spcPts val="0"/>
                        </a:spcAft>
                        <a:buNone/>
                      </a:pPr>
                      <a:r>
                        <a:rPr lang="en-US" b="1"/>
                        <a:t>Human images</a:t>
                      </a:r>
                      <a:endParaRPr b="1"/>
                    </a:p>
                  </a:txBody>
                  <a:tcPr marL="91425" marR="91425" marT="91425" marB="91425"/>
                </a:tc>
                <a:extLst>
                  <a:ext uri="{0D108BD9-81ED-4DB2-BD59-A6C34878D82A}">
                    <a16:rowId xmlns:a16="http://schemas.microsoft.com/office/drawing/2014/main" val="10000"/>
                  </a:ext>
                </a:extLst>
              </a:tr>
              <a:tr h="515425">
                <a:tc>
                  <a:txBody>
                    <a:bodyPr/>
                    <a:lstStyle/>
                    <a:p>
                      <a:pPr marL="0" lvl="0" indent="0" algn="l" rtl="0">
                        <a:spcBef>
                          <a:spcPts val="0"/>
                        </a:spcBef>
                        <a:spcAft>
                          <a:spcPts val="0"/>
                        </a:spcAft>
                        <a:buNone/>
                      </a:pPr>
                      <a:r>
                        <a:rPr lang="en-US"/>
                        <a:t>Effective rate (%) [8]</a:t>
                      </a:r>
                      <a:endParaRPr/>
                    </a:p>
                  </a:txBody>
                  <a:tcPr marL="91425" marR="91425" marT="91425" marB="91425"/>
                </a:tc>
                <a:tc>
                  <a:txBody>
                    <a:bodyPr/>
                    <a:lstStyle/>
                    <a:p>
                      <a:pPr marL="0" lvl="0" indent="0" algn="ctr" rtl="0">
                        <a:spcBef>
                          <a:spcPts val="0"/>
                        </a:spcBef>
                        <a:spcAft>
                          <a:spcPts val="0"/>
                        </a:spcAft>
                        <a:buNone/>
                      </a:pPr>
                      <a:r>
                        <a:rPr lang="en-US"/>
                        <a:t>53.3%</a:t>
                      </a:r>
                      <a:endParaRPr/>
                    </a:p>
                  </a:txBody>
                  <a:tcPr marL="91425" marR="91425" marT="91425" marB="91425"/>
                </a:tc>
                <a:tc>
                  <a:txBody>
                    <a:bodyPr/>
                    <a:lstStyle/>
                    <a:p>
                      <a:pPr marL="0" lvl="0" indent="0" algn="ctr" rtl="0">
                        <a:spcBef>
                          <a:spcPts val="0"/>
                        </a:spcBef>
                        <a:spcAft>
                          <a:spcPts val="0"/>
                        </a:spcAft>
                        <a:buNone/>
                      </a:pPr>
                      <a:r>
                        <a:rPr lang="en-US"/>
                        <a:t>46.7</a:t>
                      </a:r>
                      <a:endParaRPr/>
                    </a:p>
                  </a:txBody>
                  <a:tcPr marL="91425" marR="91425" marT="91425" marB="91425"/>
                </a:tc>
                <a:tc>
                  <a:txBody>
                    <a:bodyPr/>
                    <a:lstStyle/>
                    <a:p>
                      <a:pPr marL="0" lvl="0" indent="0" algn="ctr" rtl="0">
                        <a:spcBef>
                          <a:spcPts val="0"/>
                        </a:spcBef>
                        <a:spcAft>
                          <a:spcPts val="0"/>
                        </a:spcAft>
                        <a:buNone/>
                      </a:pPr>
                      <a:r>
                        <a:rPr lang="en-US"/>
                        <a:t>26.7</a:t>
                      </a:r>
                      <a:endParaRPr/>
                    </a:p>
                  </a:txBody>
                  <a:tcPr marL="91425" marR="91425" marT="91425" marB="91425"/>
                </a:tc>
                <a:extLst>
                  <a:ext uri="{0D108BD9-81ED-4DB2-BD59-A6C34878D82A}">
                    <a16:rowId xmlns:a16="http://schemas.microsoft.com/office/drawing/2014/main" val="10001"/>
                  </a:ext>
                </a:extLst>
              </a:tr>
            </a:tbl>
          </a:graphicData>
        </a:graphic>
      </p:graphicFrame>
      <p:sp>
        <p:nvSpPr>
          <p:cNvPr id="1134" name="Google Shape;1134;g24c9e5da6e2_0_54"/>
          <p:cNvSpPr txBox="1"/>
          <p:nvPr/>
        </p:nvSpPr>
        <p:spPr>
          <a:xfrm>
            <a:off x="2600350" y="5003200"/>
            <a:ext cx="699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Hình 4.1: Bảng thể hiện tỉ lệ sinh viên chọn ảnh output là ảnh thật </a:t>
            </a:r>
            <a:endParaRPr sz="1600" b="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1691</Words>
  <Application>Microsoft Office PowerPoint</Application>
  <PresentationFormat>Widescreen</PresentationFormat>
  <Paragraphs>226</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Phúc Danh</dc:creator>
  <cp:lastModifiedBy>Ngô Phúc Danh</cp:lastModifiedBy>
  <cp:revision>1</cp:revision>
  <dcterms:created xsi:type="dcterms:W3CDTF">2023-08-08T12:52:00Z</dcterms:created>
  <dcterms:modified xsi:type="dcterms:W3CDTF">2023-08-08T13:00:03Z</dcterms:modified>
</cp:coreProperties>
</file>